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sldIdLst>
    <p:sldId id="258" r:id="rId5"/>
    <p:sldId id="353" r:id="rId6"/>
    <p:sldId id="2145706418" r:id="rId7"/>
    <p:sldId id="2145707703" r:id="rId8"/>
    <p:sldId id="2145707718" r:id="rId9"/>
    <p:sldId id="2145706328" r:id="rId10"/>
    <p:sldId id="2145707708" r:id="rId11"/>
    <p:sldId id="2145707711" r:id="rId12"/>
    <p:sldId id="2145707726" r:id="rId13"/>
    <p:sldId id="2145707709" r:id="rId14"/>
    <p:sldId id="2145707712" r:id="rId15"/>
    <p:sldId id="2145706330" r:id="rId16"/>
    <p:sldId id="2145707710" r:id="rId17"/>
    <p:sldId id="2145707716" r:id="rId18"/>
    <p:sldId id="2145707715" r:id="rId19"/>
    <p:sldId id="2145706332" r:id="rId20"/>
    <p:sldId id="2145707707" r:id="rId21"/>
    <p:sldId id="2145706331" r:id="rId22"/>
    <p:sldId id="2145707732" r:id="rId23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0F06C14A-251D-4E55-B355-96C03CC2C373}">
          <p14:sldIdLst>
            <p14:sldId id="258"/>
            <p14:sldId id="353"/>
            <p14:sldId id="2145706418"/>
            <p14:sldId id="2145707703"/>
            <p14:sldId id="2145707718"/>
            <p14:sldId id="2145706328"/>
            <p14:sldId id="2145707708"/>
            <p14:sldId id="2145707711"/>
            <p14:sldId id="2145707726"/>
          </p14:sldIdLst>
        </p14:section>
        <p14:section name="Sección sin título" id="{07023939-D606-4884-81ED-7C3EC214E387}">
          <p14:sldIdLst>
            <p14:sldId id="2145707709"/>
            <p14:sldId id="2145707712"/>
            <p14:sldId id="2145706330"/>
            <p14:sldId id="2145707710"/>
            <p14:sldId id="2145707716"/>
            <p14:sldId id="2145707715"/>
            <p14:sldId id="2145706332"/>
            <p14:sldId id="2145707707"/>
            <p14:sldId id="2145706331"/>
            <p14:sldId id="214570773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6C00"/>
    <a:srgbClr val="D08B00"/>
    <a:srgbClr val="FFB526"/>
    <a:srgbClr val="6699FF"/>
    <a:srgbClr val="FFCC02"/>
    <a:srgbClr val="4D4D4D"/>
    <a:srgbClr val="F1F1F1"/>
    <a:srgbClr val="E6E6E6"/>
    <a:srgbClr val="7F7F7F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5" autoAdjust="0"/>
    <p:restoredTop sz="86385" autoAdjust="0"/>
  </p:normalViewPr>
  <p:slideViewPr>
    <p:cSldViewPr snapToGrid="0">
      <p:cViewPr varScale="1">
        <p:scale>
          <a:sx n="76" d="100"/>
          <a:sy n="76" d="100"/>
        </p:scale>
        <p:origin x="1152" y="4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a Juliana Diaz Silva" userId="a7a15d32-19f7-49de-8ba5-1c70dafd6724" providerId="ADAL" clId="{BFFB9CCE-DF43-4C5E-BB75-E9FC4FC950D2}"/>
    <pc:docChg chg="delSld modSection">
      <pc:chgData name="Paula Juliana Diaz Silva" userId="a7a15d32-19f7-49de-8ba5-1c70dafd6724" providerId="ADAL" clId="{BFFB9CCE-DF43-4C5E-BB75-E9FC4FC950D2}" dt="2024-03-18T15:24:41.903" v="2" actId="47"/>
      <pc:docMkLst>
        <pc:docMk/>
      </pc:docMkLst>
      <pc:sldChg chg="del">
        <pc:chgData name="Paula Juliana Diaz Silva" userId="a7a15d32-19f7-49de-8ba5-1c70dafd6724" providerId="ADAL" clId="{BFFB9CCE-DF43-4C5E-BB75-E9FC4FC950D2}" dt="2024-03-18T15:24:38.651" v="0" actId="47"/>
        <pc:sldMkLst>
          <pc:docMk/>
          <pc:sldMk cId="341168823" sldId="263"/>
        </pc:sldMkLst>
      </pc:sldChg>
      <pc:sldChg chg="del">
        <pc:chgData name="Paula Juliana Diaz Silva" userId="a7a15d32-19f7-49de-8ba5-1c70dafd6724" providerId="ADAL" clId="{BFFB9CCE-DF43-4C5E-BB75-E9FC4FC950D2}" dt="2024-03-18T15:24:41.903" v="2" actId="47"/>
        <pc:sldMkLst>
          <pc:docMk/>
          <pc:sldMk cId="4115983362" sldId="402"/>
        </pc:sldMkLst>
      </pc:sldChg>
      <pc:sldChg chg="del">
        <pc:chgData name="Paula Juliana Diaz Silva" userId="a7a15d32-19f7-49de-8ba5-1c70dafd6724" providerId="ADAL" clId="{BFFB9CCE-DF43-4C5E-BB75-E9FC4FC950D2}" dt="2024-03-18T15:24:40.592" v="1" actId="47"/>
        <pc:sldMkLst>
          <pc:docMk/>
          <pc:sldMk cId="3278096176" sldId="214570640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B334E34-BB83-41EA-AC68-667334557500}" type="datetimeFigureOut">
              <a:rPr lang="es-CO" smtClean="0"/>
              <a:t>11/04/2024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5FFCD0D-A011-4850-8059-EC5FEC2BFBAE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849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cionamiento: Planta 504 cargos. Cargos provistos 311.  Cargos por proveer 193</a:t>
            </a:r>
          </a:p>
          <a:p>
            <a:pPr algn="l"/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Servicio a la deuda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: Circular Externa 009 de 2023, establece “ para el concepto de sentencias y conciliaciones se tramita obligación el 18 de octubre para pago máximo el 23 de octubre.  Corresponde al 0.73% de ejecución del  total del presupuesto.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36390-6FD0-4111-A32C-C1B8812AF218}" type="slidenum">
              <a:rPr lang="es-CO" smtClean="0"/>
              <a:t>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410253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CD0D-A011-4850-8059-EC5FEC2BFBAE}" type="slidenum">
              <a:rPr lang="es-CO" smtClean="0"/>
              <a:t>15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229445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FCD0D-A011-4850-8059-EC5FEC2BFBAE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210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FCD0D-A011-4850-8059-EC5FEC2BFBAE}" type="slidenum">
              <a:rPr lang="es-CO" smtClean="0"/>
              <a:t>17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146524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CD0D-A011-4850-8059-EC5FEC2BFBAE}" type="slidenum">
              <a:rPr lang="es-CO" smtClean="0"/>
              <a:t>19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14867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36390-6FD0-4111-A32C-C1B8812AF218}" type="slidenum">
              <a:rPr lang="es-CO" smtClean="0"/>
              <a:t>3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01988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CD0D-A011-4850-8059-EC5FEC2BFBAE}" type="slidenum">
              <a:rPr lang="es-CO" smtClean="0"/>
              <a:t>4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16039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FCD0D-A011-4850-8059-EC5FEC2BFBAE}" type="slidenum">
              <a:rPr lang="es-CO" smtClean="0"/>
              <a:t>6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04427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CD0D-A011-4850-8059-EC5FEC2BFBAE}" type="slidenum">
              <a:rPr lang="es-CO" smtClean="0"/>
              <a:t>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18819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CD0D-A011-4850-8059-EC5FEC2BFBAE}" type="slidenum">
              <a:rPr lang="es-CO" smtClean="0"/>
              <a:t>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18192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FCD0D-A011-4850-8059-EC5FEC2BFBAE}" type="slidenum">
              <a:rPr lang="es-CO" smtClean="0"/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04568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FCD0D-A011-4850-8059-EC5FEC2BFBAE}" type="slidenum">
              <a:rPr lang="es-CO" smtClean="0"/>
              <a:t>11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21801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FFCD0D-A011-4850-8059-EC5FEC2BFBAE}" type="slidenum">
              <a:rPr lang="es-CO" smtClean="0"/>
              <a:t>12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98022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11/04/2024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48"/>
          <a:stretch/>
        </p:blipFill>
        <p:spPr>
          <a:xfrm>
            <a:off x="0" y="-298"/>
            <a:ext cx="8479766" cy="6858298"/>
          </a:xfrm>
          <a:prstGeom prst="rect">
            <a:avLst/>
          </a:prstGeom>
        </p:spPr>
      </p:pic>
      <p:pic>
        <p:nvPicPr>
          <p:cNvPr id="6" name="Imagen 5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E5BAAC6C-E37C-6046-3391-5DEC398853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194" y="2510287"/>
            <a:ext cx="4061288" cy="183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383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65FF03-0CE5-7B1C-23B1-FB9DD68848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6691" y="2717628"/>
            <a:ext cx="3401291" cy="1325563"/>
          </a:xfrm>
        </p:spPr>
        <p:txBody>
          <a:bodyPr>
            <a:noAutofit/>
          </a:bodyPr>
          <a:lstStyle>
            <a:lvl1pPr algn="ctr">
              <a:defRPr sz="9600" b="1" spc="-10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/>
              <a:t>40%</a:t>
            </a:r>
            <a:endParaRPr lang="es-MX"/>
          </a:p>
        </p:txBody>
      </p:sp>
      <p:sp>
        <p:nvSpPr>
          <p:cNvPr id="10" name="Google Shape;51;p8">
            <a:extLst>
              <a:ext uri="{FF2B5EF4-FFF2-40B4-BE49-F238E27FC236}">
                <a16:creationId xmlns:a16="http://schemas.microsoft.com/office/drawing/2014/main" id="{055E9A38-894F-353F-A1DB-65DCF6AC01F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86690" y="4132114"/>
            <a:ext cx="3401291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A65BCCA8-E15D-4A1A-024B-6C02B388E89A}"/>
              </a:ext>
            </a:extLst>
          </p:cNvPr>
          <p:cNvSpPr txBox="1">
            <a:spLocks/>
          </p:cNvSpPr>
          <p:nvPr userDrawn="1"/>
        </p:nvSpPr>
        <p:spPr>
          <a:xfrm>
            <a:off x="4419600" y="2717628"/>
            <a:ext cx="340129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CO" sz="9600" b="0" kern="1200" smtClean="0">
                <a:solidFill>
                  <a:schemeClr val="tx1"/>
                </a:solidFill>
                <a:latin typeface="Montserrat ExtraBold" pitchFamily="2" charset="0"/>
                <a:ea typeface="+mj-ea"/>
                <a:cs typeface="+mj-cs"/>
              </a:defRPr>
            </a:lvl1pPr>
          </a:lstStyle>
          <a:p>
            <a:r>
              <a:rPr lang="es-ES" b="1" spc="-1000" baseline="0" dirty="0">
                <a:latin typeface="Verdana" panose="020B0604030504040204" pitchFamily="34" charset="0"/>
                <a:ea typeface="Verdana" panose="020B0604030504040204" pitchFamily="34" charset="0"/>
              </a:rPr>
              <a:t>40%</a:t>
            </a:r>
            <a:endParaRPr lang="es-MX" b="1" spc="-1000" baseline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Google Shape;51;p8">
            <a:extLst>
              <a:ext uri="{FF2B5EF4-FFF2-40B4-BE49-F238E27FC236}">
                <a16:creationId xmlns:a16="http://schemas.microsoft.com/office/drawing/2014/main" id="{3D8FC794-84AA-4A3D-333D-1A692AE6F0AB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4419599" y="4132114"/>
            <a:ext cx="3401291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C19B89A1-90AA-8EAB-95CB-7ADC46FB2A81}"/>
              </a:ext>
            </a:extLst>
          </p:cNvPr>
          <p:cNvSpPr txBox="1">
            <a:spLocks/>
          </p:cNvSpPr>
          <p:nvPr userDrawn="1"/>
        </p:nvSpPr>
        <p:spPr>
          <a:xfrm>
            <a:off x="7952509" y="2717628"/>
            <a:ext cx="340129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CO" sz="9600" b="0" kern="1200" smtClean="0">
                <a:solidFill>
                  <a:schemeClr val="tx1"/>
                </a:solidFill>
                <a:latin typeface="Montserrat ExtraBold" pitchFamily="2" charset="0"/>
                <a:ea typeface="+mj-ea"/>
                <a:cs typeface="+mj-cs"/>
              </a:defRPr>
            </a:lvl1pPr>
          </a:lstStyle>
          <a:p>
            <a:r>
              <a:rPr lang="es-ES" b="1" spc="-1000" baseline="0" dirty="0">
                <a:latin typeface="Verdana" panose="020B0604030504040204" pitchFamily="34" charset="0"/>
                <a:ea typeface="Verdana" panose="020B0604030504040204" pitchFamily="34" charset="0"/>
              </a:rPr>
              <a:t>40%</a:t>
            </a:r>
            <a:endParaRPr lang="es-MX" b="1" spc="-1000" baseline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Google Shape;51;p8">
            <a:extLst>
              <a:ext uri="{FF2B5EF4-FFF2-40B4-BE49-F238E27FC236}">
                <a16:creationId xmlns:a16="http://schemas.microsoft.com/office/drawing/2014/main" id="{F6E2DBE6-0AC5-6D41-9A9B-A6E67F67F7AD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7952508" y="4132114"/>
            <a:ext cx="3401291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F836EF6E-13D4-B267-89FC-59BA5AEF3BF5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3968BA9-7F9E-09D3-ABD7-648C150AB5B5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20" name="Imagen 19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7599E1B2-6787-9F72-FD05-64B3EF79D0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21" name="Imagen 20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78654991-5B6C-860B-3B51-095707AADC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62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 - Vací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FD663255-DB74-4323-026D-39671CDA0A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051121C1-6457-359C-0314-1C0D200143E8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3BF961A-6D54-BEB8-9E53-F82D438E89B1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</p:spTree>
    <p:extLst>
      <p:ext uri="{BB962C8B-B14F-4D97-AF65-F5344CB8AC3E}">
        <p14:creationId xmlns:p14="http://schemas.microsoft.com/office/powerpoint/2010/main" val="3499193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11/04/2024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A78C6BE3-FDF4-CC73-9995-515FC8F874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8" name="Imagen 7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3300BFC9-8F6A-3F17-14FC-0918E6131F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73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24EE41-B291-194B-AB8F-923EF3125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E1E4FC-568A-71C9-8908-97A3E6DF7A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E6FAB74-B8AF-DFC8-74E7-9452D07072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5500AD8-8D0A-FBCE-317B-1D4A63973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84BF-5C05-4A05-928A-FBA81B148C5C}" type="datetimeFigureOut">
              <a:rPr lang="es-CO" smtClean="0"/>
              <a:t>11/04/2024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FA6FCBA-C8E9-BDF7-5353-CFD0C6123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6CFDBC7-55AD-F1BB-0F82-DF2A7F467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30F0-3389-4237-BB80-73F6711616B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981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805B226-F693-E23A-0AC6-0487A3BCF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8100"/>
            <a:ext cx="12191733" cy="68581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0300" y="1401763"/>
            <a:ext cx="7023100" cy="2387600"/>
          </a:xfrm>
        </p:spPr>
        <p:txBody>
          <a:bodyPr anchor="b"/>
          <a:lstStyle>
            <a:lvl1pPr algn="l">
              <a:defRPr sz="6000" b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0300" y="3881438"/>
            <a:ext cx="70231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11/04/2024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9081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Cap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A367EC2A-18D1-976B-3CCC-5E224F50D437}"/>
              </a:ext>
            </a:extLst>
          </p:cNvPr>
          <p:cNvSpPr txBox="1"/>
          <p:nvPr userDrawn="1"/>
        </p:nvSpPr>
        <p:spPr>
          <a:xfrm>
            <a:off x="1559040" y="1896554"/>
            <a:ext cx="3461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CO" sz="36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CONTENIDO</a:t>
            </a:r>
          </a:p>
        </p:txBody>
      </p:sp>
      <p:sp>
        <p:nvSpPr>
          <p:cNvPr id="25" name="Google Shape;51;p8">
            <a:extLst>
              <a:ext uri="{FF2B5EF4-FFF2-40B4-BE49-F238E27FC236}">
                <a16:creationId xmlns:a16="http://schemas.microsoft.com/office/drawing/2014/main" id="{A8ED15DF-07B7-FF25-EBB6-647FFDA54685}"/>
              </a:ext>
            </a:extLst>
          </p:cNvPr>
          <p:cNvSpPr txBox="1">
            <a:spLocks noGrp="1"/>
          </p:cNvSpPr>
          <p:nvPr userDrawn="1">
            <p:ph type="body" idx="2"/>
          </p:nvPr>
        </p:nvSpPr>
        <p:spPr>
          <a:xfrm>
            <a:off x="5178100" y="3259278"/>
            <a:ext cx="234449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51;p8">
            <a:extLst>
              <a:ext uri="{FF2B5EF4-FFF2-40B4-BE49-F238E27FC236}">
                <a16:creationId xmlns:a16="http://schemas.microsoft.com/office/drawing/2014/main" id="{C62BBDC7-53CD-0972-3187-05869E0F2202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5178100" y="4013833"/>
            <a:ext cx="234449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51;p8">
            <a:extLst>
              <a:ext uri="{FF2B5EF4-FFF2-40B4-BE49-F238E27FC236}">
                <a16:creationId xmlns:a16="http://schemas.microsoft.com/office/drawing/2014/main" id="{F8847280-4072-F527-A6E0-3EF45AE1FB7E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5178100" y="4755806"/>
            <a:ext cx="234449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8">
            <a:extLst>
              <a:ext uri="{FF2B5EF4-FFF2-40B4-BE49-F238E27FC236}">
                <a16:creationId xmlns:a16="http://schemas.microsoft.com/office/drawing/2014/main" id="{AE1512C1-8450-21E0-10CE-2365A5B01304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5178100" y="5497779"/>
            <a:ext cx="234449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1;p8">
            <a:extLst>
              <a:ext uri="{FF2B5EF4-FFF2-40B4-BE49-F238E27FC236}">
                <a16:creationId xmlns:a16="http://schemas.microsoft.com/office/drawing/2014/main" id="{F91B3B31-8ED2-B72B-F8BC-0B51035501D1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8534042" y="3259278"/>
            <a:ext cx="234449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1;p8">
            <a:extLst>
              <a:ext uri="{FF2B5EF4-FFF2-40B4-BE49-F238E27FC236}">
                <a16:creationId xmlns:a16="http://schemas.microsoft.com/office/drawing/2014/main" id="{32835056-9984-2DAC-2AE3-5F74A427F4EC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8534042" y="4013833"/>
            <a:ext cx="234449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1;p8">
            <a:extLst>
              <a:ext uri="{FF2B5EF4-FFF2-40B4-BE49-F238E27FC236}">
                <a16:creationId xmlns:a16="http://schemas.microsoft.com/office/drawing/2014/main" id="{177E13D1-BD12-B45F-1ED6-06C21978064A}"/>
              </a:ext>
            </a:extLst>
          </p:cNvPr>
          <p:cNvSpPr txBox="1">
            <a:spLocks noGrp="1"/>
          </p:cNvSpPr>
          <p:nvPr>
            <p:ph type="body" idx="15"/>
          </p:nvPr>
        </p:nvSpPr>
        <p:spPr>
          <a:xfrm>
            <a:off x="8534042" y="4755806"/>
            <a:ext cx="234449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1;p8">
            <a:extLst>
              <a:ext uri="{FF2B5EF4-FFF2-40B4-BE49-F238E27FC236}">
                <a16:creationId xmlns:a16="http://schemas.microsoft.com/office/drawing/2014/main" id="{B3185A1A-7A6D-5CDF-2306-D6C2662F596A}"/>
              </a:ext>
            </a:extLst>
          </p:cNvPr>
          <p:cNvSpPr txBox="1">
            <a:spLocks noGrp="1"/>
          </p:cNvSpPr>
          <p:nvPr>
            <p:ph type="body" idx="16"/>
          </p:nvPr>
        </p:nvSpPr>
        <p:spPr>
          <a:xfrm>
            <a:off x="8534042" y="5497779"/>
            <a:ext cx="234449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51;p8">
            <a:extLst>
              <a:ext uri="{FF2B5EF4-FFF2-40B4-BE49-F238E27FC236}">
                <a16:creationId xmlns:a16="http://schemas.microsoft.com/office/drawing/2014/main" id="{932C5F1B-9A75-6A46-2FDA-A949E2804B0B}"/>
              </a:ext>
            </a:extLst>
          </p:cNvPr>
          <p:cNvSpPr txBox="1">
            <a:spLocks noGrp="1"/>
          </p:cNvSpPr>
          <p:nvPr>
            <p:ph type="body" idx="17"/>
          </p:nvPr>
        </p:nvSpPr>
        <p:spPr>
          <a:xfrm>
            <a:off x="4241409" y="3259278"/>
            <a:ext cx="86193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0" lvl="0" indent="-22860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800" b="1" kern="12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51;p8">
            <a:extLst>
              <a:ext uri="{FF2B5EF4-FFF2-40B4-BE49-F238E27FC236}">
                <a16:creationId xmlns:a16="http://schemas.microsoft.com/office/drawing/2014/main" id="{FD8FE322-AB87-20D7-93C6-6796F5A77ED7}"/>
              </a:ext>
            </a:extLst>
          </p:cNvPr>
          <p:cNvSpPr txBox="1">
            <a:spLocks noGrp="1"/>
          </p:cNvSpPr>
          <p:nvPr>
            <p:ph type="body" idx="18"/>
          </p:nvPr>
        </p:nvSpPr>
        <p:spPr>
          <a:xfrm>
            <a:off x="4241409" y="4013833"/>
            <a:ext cx="86193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0" lvl="0" indent="-22860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800" b="1" kern="12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51;p8">
            <a:extLst>
              <a:ext uri="{FF2B5EF4-FFF2-40B4-BE49-F238E27FC236}">
                <a16:creationId xmlns:a16="http://schemas.microsoft.com/office/drawing/2014/main" id="{0435E15C-5C8D-DA2F-0E17-AC528EE964C9}"/>
              </a:ext>
            </a:extLst>
          </p:cNvPr>
          <p:cNvSpPr txBox="1">
            <a:spLocks noGrp="1"/>
          </p:cNvSpPr>
          <p:nvPr>
            <p:ph type="body" idx="19"/>
          </p:nvPr>
        </p:nvSpPr>
        <p:spPr>
          <a:xfrm>
            <a:off x="4241409" y="4755806"/>
            <a:ext cx="86193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0" lvl="0" indent="-22860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800" b="1" kern="12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51;p8">
            <a:extLst>
              <a:ext uri="{FF2B5EF4-FFF2-40B4-BE49-F238E27FC236}">
                <a16:creationId xmlns:a16="http://schemas.microsoft.com/office/drawing/2014/main" id="{2D6134A0-535F-B6CF-5AED-C4D1608B5FAA}"/>
              </a:ext>
            </a:extLst>
          </p:cNvPr>
          <p:cNvSpPr txBox="1">
            <a:spLocks noGrp="1"/>
          </p:cNvSpPr>
          <p:nvPr>
            <p:ph type="body" idx="20"/>
          </p:nvPr>
        </p:nvSpPr>
        <p:spPr>
          <a:xfrm>
            <a:off x="4241409" y="5497779"/>
            <a:ext cx="86193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0" lvl="0" indent="-22860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800" b="1" kern="12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51;p8">
            <a:extLst>
              <a:ext uri="{FF2B5EF4-FFF2-40B4-BE49-F238E27FC236}">
                <a16:creationId xmlns:a16="http://schemas.microsoft.com/office/drawing/2014/main" id="{9E974B48-530C-8229-29F0-9B74F7A0780D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xfrm>
            <a:off x="7597351" y="3259278"/>
            <a:ext cx="86193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0" lvl="0" indent="-22860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800" b="1" kern="12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51;p8">
            <a:extLst>
              <a:ext uri="{FF2B5EF4-FFF2-40B4-BE49-F238E27FC236}">
                <a16:creationId xmlns:a16="http://schemas.microsoft.com/office/drawing/2014/main" id="{410AC7FA-31D6-ACB5-A78C-3903686C3BA0}"/>
              </a:ext>
            </a:extLst>
          </p:cNvPr>
          <p:cNvSpPr txBox="1">
            <a:spLocks noGrp="1"/>
          </p:cNvSpPr>
          <p:nvPr>
            <p:ph type="body" idx="22"/>
          </p:nvPr>
        </p:nvSpPr>
        <p:spPr>
          <a:xfrm>
            <a:off x="7597351" y="4013833"/>
            <a:ext cx="86193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0" lvl="0" indent="-22860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800" b="1" kern="12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51;p8">
            <a:extLst>
              <a:ext uri="{FF2B5EF4-FFF2-40B4-BE49-F238E27FC236}">
                <a16:creationId xmlns:a16="http://schemas.microsoft.com/office/drawing/2014/main" id="{74E8CB04-C622-FA8B-9099-8E36CF31A97A}"/>
              </a:ext>
            </a:extLst>
          </p:cNvPr>
          <p:cNvSpPr txBox="1">
            <a:spLocks noGrp="1"/>
          </p:cNvSpPr>
          <p:nvPr>
            <p:ph type="body" idx="23"/>
          </p:nvPr>
        </p:nvSpPr>
        <p:spPr>
          <a:xfrm>
            <a:off x="7597351" y="4755806"/>
            <a:ext cx="86193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0" lvl="0" indent="-22860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800" b="1" kern="12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51;p8">
            <a:extLst>
              <a:ext uri="{FF2B5EF4-FFF2-40B4-BE49-F238E27FC236}">
                <a16:creationId xmlns:a16="http://schemas.microsoft.com/office/drawing/2014/main" id="{6233D62F-5C7D-D54E-8CAE-758DDB8DD18A}"/>
              </a:ext>
            </a:extLst>
          </p:cNvPr>
          <p:cNvSpPr txBox="1">
            <a:spLocks noGrp="1"/>
          </p:cNvSpPr>
          <p:nvPr>
            <p:ph type="body" idx="24"/>
          </p:nvPr>
        </p:nvSpPr>
        <p:spPr>
          <a:xfrm>
            <a:off x="7597351" y="5497779"/>
            <a:ext cx="86193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marL="0" lvl="0" indent="-22860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4BC"/>
              </a:buClr>
              <a:buSzPts val="1000"/>
              <a:buNone/>
              <a:defRPr sz="1800" b="1" kern="12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914400" lvl="1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2pPr>
            <a:lvl3pPr marL="1371600" lvl="2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3pPr>
            <a:lvl4pPr marL="1828800" lvl="3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4pPr>
            <a:lvl5pPr marL="2286000" lvl="4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5pPr>
            <a:lvl6pPr marL="2743200" lvl="5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6pPr>
            <a:lvl7pPr marL="3200400" lvl="6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7pPr>
            <a:lvl8pPr marL="3657600" lvl="7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8pPr>
            <a:lvl9pPr marL="4114800" lvl="8" indent="-2921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54BC"/>
              </a:buClr>
              <a:buSzPts val="1000"/>
              <a:buChar char="•"/>
              <a:defRPr sz="1000">
                <a:solidFill>
                  <a:srgbClr val="0054BC"/>
                </a:solidFill>
              </a:defRPr>
            </a:lvl9pPr>
          </a:lstStyle>
          <a:p>
            <a:endParaRPr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BE3454E-B974-E9EA-733F-CA0DE3DEDD18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24DEE68-82AA-3655-70BC-31FED8C8132F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23" name="Imagen 22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D414599A-FC1B-1E7F-F792-1FAB0E0E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24" name="Imagen 23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617137E9-D233-BA5D-6C22-CCCAF61DD1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08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0EEF1A03-B63F-7A69-3DA6-D5F208E2A5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3283" y="4184015"/>
            <a:ext cx="6688137" cy="890588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spc="40" dirty="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id="{5E2C3813-65D2-0F90-89FF-A1B970A0B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283" y="1821632"/>
            <a:ext cx="6688137" cy="2232441"/>
          </a:xfrm>
        </p:spPr>
        <p:txBody>
          <a:bodyPr anchor="b">
            <a:normAutofit/>
          </a:bodyPr>
          <a:lstStyle>
            <a:lvl1pPr>
              <a:defRPr lang="es-MX" sz="4000" b="1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25FD5EC9-267B-CA04-F24C-B5BD7D9198CD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630EC23-043E-20BA-9043-42EEBF841BF3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23" name="Imagen 22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647F0D62-0F61-B70C-4526-177B533E13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24" name="Imagen 23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6F802C20-18D2-65AD-4723-B36D456143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  <p:sp>
        <p:nvSpPr>
          <p:cNvPr id="26" name="Marcador de texto 25">
            <a:extLst>
              <a:ext uri="{FF2B5EF4-FFF2-40B4-BE49-F238E27FC236}">
                <a16:creationId xmlns:a16="http://schemas.microsoft.com/office/drawing/2014/main" id="{67A2E3D3-51F7-BC24-B4B5-7BF4CE4D66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1163" y="2595450"/>
            <a:ext cx="2854325" cy="1458912"/>
          </a:xfrm>
        </p:spPr>
        <p:txBody>
          <a:bodyPr>
            <a:noAutofit/>
          </a:bodyPr>
          <a:lstStyle>
            <a:lvl1pPr marL="0" indent="0" algn="r">
              <a:buNone/>
              <a:defRPr lang="es-CO" sz="12800" b="1" kern="1200" spc="-1000" baseline="0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ES"/>
              <a:t>01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28873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5A2085-D427-00F7-C862-629029AE5E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03400" y="1412875"/>
            <a:ext cx="8585200" cy="1325563"/>
          </a:xfrm>
        </p:spPr>
        <p:txBody>
          <a:bodyPr anchor="b"/>
          <a:lstStyle>
            <a:lvl1pPr>
              <a:defRPr>
                <a:latin typeface="Montserrat" pitchFamily="2" charset="0"/>
              </a:defRPr>
            </a:lvl1pPr>
          </a:lstStyle>
          <a:p>
            <a:r>
              <a:rPr lang="es-ES"/>
              <a:t>Espacio Título</a:t>
            </a:r>
            <a:endParaRPr lang="es-MX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46F4858F-4C4D-0B64-8109-6618D3FE2A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03400" y="2936875"/>
            <a:ext cx="8585200" cy="30480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139700" indent="0" algn="just">
              <a:spcBef>
                <a:spcPts val="800"/>
              </a:spcBef>
              <a:buClr>
                <a:srgbClr val="FFFFFF"/>
              </a:buClr>
              <a:buSzPts val="1400"/>
              <a:buFont typeface="Arial" panose="020B0604020202020204" pitchFamily="34" charset="0"/>
              <a:buNone/>
            </a:pP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Lorem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ipsum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dolor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sit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amet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consectetur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adipiscing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sed do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eiusmod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tempor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incididunt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ut labore et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dolore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magna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aliqua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Ut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ad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minim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veniam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quis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nostrud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exercitation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ullamco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laboris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nisi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ut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aliquip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ex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commodo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consequat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Duis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aute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irure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dolor in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reprehenderit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in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voluptate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velit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esse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cillum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dolore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eu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fugiat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nulla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pariatur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Excepteur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sint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occaecat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cupidatat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non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proident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sunt in culpa qui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officia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deserunt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mollit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id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est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laborum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</a:t>
            </a:r>
          </a:p>
          <a:p>
            <a:pPr marL="139700" indent="0">
              <a:spcBef>
                <a:spcPts val="800"/>
              </a:spcBef>
              <a:buClr>
                <a:srgbClr val="FFFFFF"/>
              </a:buClr>
              <a:buSzPts val="1400"/>
              <a:buFont typeface="Arial" panose="020B0604020202020204" pitchFamily="34" charset="0"/>
              <a:buNone/>
            </a:pPr>
            <a:endParaRPr lang="es-CO" sz="140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  <a:p>
            <a:pPr marL="139700" indent="0" algn="just">
              <a:buClr>
                <a:srgbClr val="FFFFFF"/>
              </a:buClr>
              <a:buSzPts val="1400"/>
            </a:pP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Lorem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ipsum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dolor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sit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amet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consectetur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adipiscing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sed do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eiusmod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tempor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incididunt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ut labore et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dolore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magna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aliqua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Ut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ad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minim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veniam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quis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nostrud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exercitation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ullamco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laboris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nisi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ut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aliquip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ex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commodo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consequat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Duis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aute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irure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dolor in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reprehenderit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in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voluptate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velit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esse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cillum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dolore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eu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fugiat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nulla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pariatur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Excepteur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sint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occaecat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cupidatat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non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proident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, sunt in culpa qui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officia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deserunt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mollit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anim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id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est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 </a:t>
            </a:r>
            <a:r>
              <a:rPr lang="es-CO" sz="1400" err="1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laborum</a:t>
            </a:r>
            <a:r>
              <a:rPr lang="es-CO" sz="14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.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34D6E54-48DE-3FB5-EAD0-5E93B9D8EA2A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381B2AF-6E0C-31CB-D784-A1C72BBF10BB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16" name="Imagen 15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DEA91905-5541-6CD4-87AD-072D088AD1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7" name="Imagen 16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BECA59A9-D350-84FD-9B44-B57E1883B7A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293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74EA78-FB00-8293-10A2-963B5D8852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61300" y="2193925"/>
            <a:ext cx="3810000" cy="1325563"/>
          </a:xfrm>
        </p:spPr>
        <p:txBody>
          <a:bodyPr anchor="b"/>
          <a:lstStyle>
            <a:lvl1pPr>
              <a:defRPr/>
            </a:lvl1pPr>
          </a:lstStyle>
          <a:p>
            <a:r>
              <a:rPr lang="es-ES"/>
              <a:t>Título</a:t>
            </a:r>
            <a:endParaRPr lang="es-MX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A9269E36-58FD-74BD-D005-BAE8482D5C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61300" y="3562350"/>
            <a:ext cx="3810000" cy="2452687"/>
          </a:xfrm>
        </p:spPr>
        <p:txBody>
          <a:bodyPr>
            <a:noAutofit/>
          </a:bodyPr>
          <a:lstStyle>
            <a:lvl1pPr marL="0" indent="0">
              <a:buNone/>
              <a:defRPr sz="1450" b="1">
                <a:solidFill>
                  <a:schemeClr val="tx1">
                    <a:lumMod val="50000"/>
                    <a:lumOff val="50000"/>
                  </a:schemeClr>
                </a:solidFill>
                <a:latin typeface="Montserrat SemiBold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err="1"/>
              <a:t>Lorem</a:t>
            </a:r>
            <a:r>
              <a:rPr lang="es-ES"/>
              <a:t> </a:t>
            </a:r>
            <a:r>
              <a:rPr lang="es-ES" err="1"/>
              <a:t>ipsum</a:t>
            </a:r>
            <a:r>
              <a:rPr lang="es-ES"/>
              <a:t> dolor </a:t>
            </a:r>
            <a:r>
              <a:rPr lang="es-ES" err="1"/>
              <a:t>sit</a:t>
            </a:r>
            <a:r>
              <a:rPr lang="es-ES"/>
              <a:t> </a:t>
            </a:r>
            <a:r>
              <a:rPr lang="es-ES" err="1"/>
              <a:t>amet</a:t>
            </a:r>
            <a:r>
              <a:rPr lang="es-ES"/>
              <a:t>, </a:t>
            </a:r>
            <a:r>
              <a:rPr lang="es-ES" err="1"/>
              <a:t>consectetur</a:t>
            </a:r>
            <a:r>
              <a:rPr lang="es-ES"/>
              <a:t> </a:t>
            </a:r>
            <a:r>
              <a:rPr lang="es-ES" err="1"/>
              <a:t>adipiscing</a:t>
            </a:r>
            <a:r>
              <a:rPr lang="es-ES"/>
              <a:t> </a:t>
            </a:r>
            <a:r>
              <a:rPr lang="es-ES" err="1"/>
              <a:t>elit</a:t>
            </a:r>
            <a:r>
              <a:rPr lang="es-ES"/>
              <a:t>, sed do </a:t>
            </a:r>
            <a:r>
              <a:rPr lang="es-ES" err="1"/>
              <a:t>eiusmod</a:t>
            </a:r>
            <a:r>
              <a:rPr lang="es-ES"/>
              <a:t> </a:t>
            </a:r>
            <a:r>
              <a:rPr lang="es-ES" err="1"/>
              <a:t>tempor</a:t>
            </a:r>
            <a:r>
              <a:rPr lang="es-ES"/>
              <a:t> </a:t>
            </a:r>
            <a:r>
              <a:rPr lang="es-ES" err="1"/>
              <a:t>incididunt</a:t>
            </a:r>
            <a:r>
              <a:rPr lang="es-ES"/>
              <a:t> ut labore et </a:t>
            </a:r>
            <a:r>
              <a:rPr lang="es-ES" err="1"/>
              <a:t>dolore</a:t>
            </a:r>
            <a:r>
              <a:rPr lang="es-ES"/>
              <a:t> magna </a:t>
            </a:r>
            <a:r>
              <a:rPr lang="es-ES" err="1"/>
              <a:t>aliqua</a:t>
            </a:r>
            <a:r>
              <a:rPr lang="es-ES"/>
              <a:t>.</a:t>
            </a:r>
          </a:p>
          <a:p>
            <a:pPr lvl="0"/>
            <a:r>
              <a:rPr lang="es-ES"/>
              <a:t>Ut </a:t>
            </a:r>
            <a:r>
              <a:rPr lang="es-ES" err="1"/>
              <a:t>enim</a:t>
            </a:r>
            <a:r>
              <a:rPr lang="es-ES"/>
              <a:t> ad </a:t>
            </a:r>
            <a:r>
              <a:rPr lang="es-ES" err="1"/>
              <a:t>minim</a:t>
            </a:r>
            <a:r>
              <a:rPr lang="es-ES"/>
              <a:t> </a:t>
            </a:r>
            <a:r>
              <a:rPr lang="es-ES" err="1"/>
              <a:t>veniam</a:t>
            </a:r>
            <a:r>
              <a:rPr lang="es-ES"/>
              <a:t>, quis </a:t>
            </a:r>
            <a:r>
              <a:rPr lang="es-ES" err="1"/>
              <a:t>nostrud</a:t>
            </a:r>
            <a:r>
              <a:rPr lang="es-ES"/>
              <a:t> </a:t>
            </a:r>
            <a:r>
              <a:rPr lang="es-ES" err="1"/>
              <a:t>exercitation</a:t>
            </a:r>
            <a:r>
              <a:rPr lang="es-ES"/>
              <a:t> </a:t>
            </a:r>
            <a:r>
              <a:rPr lang="es-ES" err="1"/>
              <a:t>ullamco</a:t>
            </a:r>
            <a:r>
              <a:rPr lang="es-ES"/>
              <a:t> </a:t>
            </a:r>
            <a:r>
              <a:rPr lang="es-ES" err="1"/>
              <a:t>laboris</a:t>
            </a:r>
            <a:r>
              <a:rPr lang="es-ES"/>
              <a:t> </a:t>
            </a:r>
            <a:r>
              <a:rPr lang="es-ES" err="1"/>
              <a:t>nisi</a:t>
            </a:r>
            <a:r>
              <a:rPr lang="es-ES"/>
              <a:t> ut </a:t>
            </a:r>
            <a:r>
              <a:rPr lang="es-ES" err="1"/>
              <a:t>aliquip</a:t>
            </a:r>
            <a:r>
              <a:rPr lang="es-ES"/>
              <a:t> ex </a:t>
            </a:r>
            <a:r>
              <a:rPr lang="es-ES" err="1"/>
              <a:t>ea</a:t>
            </a:r>
            <a:r>
              <a:rPr lang="es-ES"/>
              <a:t> commodo </a:t>
            </a:r>
            <a:r>
              <a:rPr lang="es-ES" err="1"/>
              <a:t>consequat</a:t>
            </a:r>
            <a:r>
              <a:rPr lang="es-ES"/>
              <a:t>. </a:t>
            </a:r>
            <a:r>
              <a:rPr lang="es-ES" err="1"/>
              <a:t>Duis</a:t>
            </a:r>
            <a:r>
              <a:rPr lang="es-ES"/>
              <a:t> </a:t>
            </a:r>
            <a:r>
              <a:rPr lang="es-ES" err="1"/>
              <a:t>aute</a:t>
            </a:r>
            <a:r>
              <a:rPr lang="es-ES"/>
              <a:t> </a:t>
            </a:r>
            <a:r>
              <a:rPr lang="es-ES" err="1"/>
              <a:t>irure</a:t>
            </a:r>
            <a:r>
              <a:rPr lang="es-ES"/>
              <a:t> dolor in </a:t>
            </a:r>
            <a:r>
              <a:rPr lang="es-ES" err="1"/>
              <a:t>reprehenderit</a:t>
            </a:r>
            <a:r>
              <a:rPr lang="es-ES"/>
              <a:t> in </a:t>
            </a:r>
            <a:r>
              <a:rPr lang="es-ES" err="1"/>
              <a:t>voluptate</a:t>
            </a:r>
            <a:r>
              <a:rPr lang="es-ES"/>
              <a:t> </a:t>
            </a:r>
            <a:r>
              <a:rPr lang="es-ES" err="1"/>
              <a:t>velir</a:t>
            </a:r>
            <a:r>
              <a:rPr lang="es-ES"/>
              <a:t> ese </a:t>
            </a:r>
            <a:r>
              <a:rPr lang="es-ES" err="1"/>
              <a:t>cillum</a:t>
            </a:r>
            <a:r>
              <a:rPr lang="es-ES"/>
              <a:t> </a:t>
            </a:r>
            <a:r>
              <a:rPr lang="es-ES" err="1"/>
              <a:t>dolore</a:t>
            </a:r>
            <a:r>
              <a:rPr lang="es-ES"/>
              <a:t> </a:t>
            </a:r>
            <a:r>
              <a:rPr lang="es-ES" err="1"/>
              <a:t>eu</a:t>
            </a:r>
            <a:r>
              <a:rPr lang="es-ES"/>
              <a:t> </a:t>
            </a:r>
            <a:r>
              <a:rPr lang="es-ES" err="1"/>
              <a:t>fugiat</a:t>
            </a:r>
            <a:r>
              <a:rPr lang="es-ES"/>
              <a:t> </a:t>
            </a:r>
            <a:r>
              <a:rPr lang="es-ES" err="1"/>
              <a:t>nulla</a:t>
            </a:r>
            <a:r>
              <a:rPr lang="es-ES"/>
              <a:t> </a:t>
            </a:r>
            <a:r>
              <a:rPr lang="es-ES" err="1"/>
              <a:t>pariatur</a:t>
            </a:r>
            <a:r>
              <a:rPr lang="es-ES"/>
              <a:t>.</a:t>
            </a:r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id="{164CFF63-5192-3BB3-30EC-6244C6F1ED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0700" y="1364759"/>
            <a:ext cx="6987381" cy="4650278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24D3DF5-0CE6-CE87-D3F4-2F16267F4E7F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7857793-955B-F1EA-D547-511B3EA036C8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17" name="Imagen 16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3D27A9A2-DA26-1E51-117F-08308D2205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8" name="Imagen 17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8D66A19D-0F25-C0AE-977C-2F3E628137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70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6A786B-BA08-5607-1590-2FE6338C19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76900" y="2766218"/>
            <a:ext cx="58674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Espacio Título</a:t>
            </a:r>
            <a:endParaRPr lang="es-MX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E8081FE9-0BBB-3FF5-E310-71969BE6ADD1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E2844E6-0906-92C3-5AF3-58105DACF8A5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15" name="Imagen 14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6F9A4861-43D9-A80C-B854-9ABE9DE157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6" name="Imagen 15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60846CBE-9D88-2223-6AF7-30798386FEF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304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95C8AA-666E-FCD4-E811-A78EA4299E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6969" y="1223169"/>
            <a:ext cx="2882900" cy="1325563"/>
          </a:xfrm>
        </p:spPr>
        <p:txBody>
          <a:bodyPr anchor="b"/>
          <a:lstStyle>
            <a:lvl1pPr>
              <a:defRPr/>
            </a:lvl1pPr>
          </a:lstStyle>
          <a:p>
            <a:r>
              <a:rPr lang="es-ES"/>
              <a:t>Título</a:t>
            </a:r>
            <a:endParaRPr lang="es-MX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56870CD5-4F7A-D5BF-454B-BCFAAC4D69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57763" y="2632074"/>
            <a:ext cx="3106737" cy="2625725"/>
          </a:xfrm>
        </p:spPr>
        <p:txBody>
          <a:bodyPr>
            <a:normAutofit/>
          </a:bodyPr>
          <a:lstStyle>
            <a:lvl1pPr marL="0" indent="0">
              <a:buNone/>
              <a:defRPr sz="1450">
                <a:solidFill>
                  <a:schemeClr val="tx1">
                    <a:lumMod val="50000"/>
                    <a:lumOff val="50000"/>
                  </a:schemeClr>
                </a:solidFill>
                <a:latin typeface="Montserrat SemiBold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Marcador de texto 8">
            <a:extLst>
              <a:ext uri="{FF2B5EF4-FFF2-40B4-BE49-F238E27FC236}">
                <a16:creationId xmlns:a16="http://schemas.microsoft.com/office/drawing/2014/main" id="{CFAD0237-AC22-E7B8-DEF6-B455B4A281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4789" y="2632074"/>
            <a:ext cx="3106737" cy="2625725"/>
          </a:xfrm>
        </p:spPr>
        <p:txBody>
          <a:bodyPr>
            <a:normAutofit/>
          </a:bodyPr>
          <a:lstStyle>
            <a:lvl1pPr marL="0" indent="0">
              <a:buNone/>
              <a:defRPr sz="1450">
                <a:solidFill>
                  <a:schemeClr val="tx1">
                    <a:lumMod val="50000"/>
                    <a:lumOff val="50000"/>
                  </a:schemeClr>
                </a:solidFill>
                <a:latin typeface="Montserrat SemiBold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3F16458B-A487-88CB-CD46-4313BFE16373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3CECA98-9128-F9FA-E403-65BE1ACB633F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17" name="Imagen 16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79B4D46E-3AFD-942D-FEE4-50EBCBB5A3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  <p:pic>
        <p:nvPicPr>
          <p:cNvPr id="18" name="Imagen 17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8F0EA236-6266-2E27-4121-E236A53689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" y="60050"/>
            <a:ext cx="2011680" cy="10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491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27E4BA96-0633-F5B3-E5B0-5A2AEAC6B3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68580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B23D6FE8-C857-4A41-2B46-10F1ADC145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7720" y="2619707"/>
            <a:ext cx="3106737" cy="1325563"/>
          </a:xfrm>
        </p:spPr>
        <p:txBody>
          <a:bodyPr anchor="b"/>
          <a:lstStyle>
            <a:lvl1pPr>
              <a:defRPr/>
            </a:lvl1pPr>
          </a:lstStyle>
          <a:p>
            <a:r>
              <a:rPr lang="es-ES"/>
              <a:t>Título</a:t>
            </a:r>
            <a:endParaRPr lang="es-MX"/>
          </a:p>
        </p:txBody>
      </p:sp>
      <p:sp>
        <p:nvSpPr>
          <p:cNvPr id="11" name="Marcador de texto 8">
            <a:extLst>
              <a:ext uri="{FF2B5EF4-FFF2-40B4-BE49-F238E27FC236}">
                <a16:creationId xmlns:a16="http://schemas.microsoft.com/office/drawing/2014/main" id="{7F0DE140-D8B7-90AF-C4D8-E88FAE665D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68515" y="4028613"/>
            <a:ext cx="3106737" cy="2164370"/>
          </a:xfrm>
        </p:spPr>
        <p:txBody>
          <a:bodyPr>
            <a:normAutofit/>
          </a:bodyPr>
          <a:lstStyle>
            <a:lvl1pPr marL="0" indent="0">
              <a:buNone/>
              <a:defRPr sz="1450">
                <a:solidFill>
                  <a:schemeClr val="tx1">
                    <a:lumMod val="50000"/>
                    <a:lumOff val="50000"/>
                  </a:schemeClr>
                </a:solidFill>
                <a:latin typeface="Montserrat SemiBold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E4B24D2-B336-94D1-F10D-990AAB2C38BE}"/>
              </a:ext>
            </a:extLst>
          </p:cNvPr>
          <p:cNvSpPr/>
          <p:nvPr userDrawn="1"/>
        </p:nvSpPr>
        <p:spPr>
          <a:xfrm>
            <a:off x="-46007" y="6686550"/>
            <a:ext cx="12284015" cy="263525"/>
          </a:xfrm>
          <a:prstGeom prst="rect">
            <a:avLst/>
          </a:prstGeom>
          <a:solidFill>
            <a:srgbClr val="FFCC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5B2CAFA-EBB5-757F-5EA2-28B22B39A085}"/>
              </a:ext>
            </a:extLst>
          </p:cNvPr>
          <p:cNvSpPr txBox="1"/>
          <p:nvPr userDrawn="1"/>
        </p:nvSpPr>
        <p:spPr>
          <a:xfrm>
            <a:off x="5336818" y="6639446"/>
            <a:ext cx="1518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www.dnp.gov.co</a:t>
            </a:r>
          </a:p>
        </p:txBody>
      </p:sp>
      <p:pic>
        <p:nvPicPr>
          <p:cNvPr id="12" name="Imagen 11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817661E8-6495-725D-9721-D02835A749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82" y="0"/>
            <a:ext cx="2627438" cy="118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46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BB9300-272B-4A1B-897C-84226EF37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CO" noProof="0"/>
              <a:t>NO EDITAR LA PLANTILLA MAESTRA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DC275-8304-4ECB-ABA5-C6B4B20EAE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E3FCD-06E2-4183-9196-4D58C623A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ontserrat" pitchFamily="2" charset="0"/>
              </a:defRPr>
            </a:lvl1pPr>
          </a:lstStyle>
          <a:p>
            <a:fld id="{23F61C21-EA5C-4542-B0FF-93A6F57B09DF}" type="datetimeFigureOut">
              <a:rPr lang="es-CO" smtClean="0"/>
              <a:pPr/>
              <a:t>11/04/2024</a:t>
            </a:fld>
            <a:endParaRPr lang="es-C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6C343-93C7-4B14-AF15-8D3F1D3172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ontserrat" pitchFamily="2" charset="0"/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7D4B0-C5CA-42B6-BDC5-02170DE439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ontserrat" pitchFamily="2" charset="0"/>
              </a:defRPr>
            </a:lvl1pPr>
          </a:lstStyle>
          <a:p>
            <a:fld id="{2DED1BC1-4E7A-49AC-9932-5FB93800EC84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68321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685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9" r:id="rId11"/>
    <p:sldLayoutId id="2147483737" r:id="rId12"/>
    <p:sldLayoutId id="214748373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s-CO" sz="4400" b="0" kern="1200" smtClean="0">
          <a:solidFill>
            <a:schemeClr val="tx1"/>
          </a:solidFill>
          <a:latin typeface="Montserrat ExtraBold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ontserrat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9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7.svg"/><Relationship Id="rId10" Type="http://schemas.openxmlformats.org/officeDocument/2006/relationships/image" Target="../media/image17.jpeg"/><Relationship Id="rId4" Type="http://schemas.openxmlformats.org/officeDocument/2006/relationships/image" Target="../media/image14.png"/><Relationship Id="rId9" Type="http://schemas.openxmlformats.org/officeDocument/2006/relationships/image" Target="../media/image21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3.pn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4522EF2-0951-8B4C-58FF-D9AE524D04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s-US" sz="1800" spc="40" dirty="0"/>
              <a:t>Al 13</a:t>
            </a:r>
            <a:r>
              <a:rPr lang="es-US" sz="1800" dirty="0"/>
              <a:t> </a:t>
            </a:r>
            <a:r>
              <a:rPr lang="es-US" sz="1800" spc="40" dirty="0"/>
              <a:t>de marzo de 2024 </a:t>
            </a:r>
            <a:endParaRPr lang="es-MX" sz="1800" spc="4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10E3759-BCA3-8E95-A735-566416AF3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284" y="1821632"/>
            <a:ext cx="3990426" cy="2232441"/>
          </a:xfrm>
        </p:spPr>
        <p:txBody>
          <a:bodyPr>
            <a:normAutofit/>
          </a:bodyPr>
          <a:lstStyle/>
          <a:p>
            <a:r>
              <a:rPr lang="es-CO" sz="4000" dirty="0"/>
              <a:t>Apropiación y ejecución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5480E2D-376C-044D-FAC3-A07089FE6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US" dirty="0"/>
              <a:t>01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13184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818FB209-1228-6C45-02A4-8E7463317A86}"/>
              </a:ext>
            </a:extLst>
          </p:cNvPr>
          <p:cNvSpPr txBox="1"/>
          <p:nvPr/>
        </p:nvSpPr>
        <p:spPr>
          <a:xfrm>
            <a:off x="9340733" y="1230045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6D0E8A5-6AAD-6F0E-68FC-C966A2EDE90F}"/>
              </a:ext>
            </a:extLst>
          </p:cNvPr>
          <p:cNvSpPr txBox="1"/>
          <p:nvPr/>
        </p:nvSpPr>
        <p:spPr>
          <a:xfrm>
            <a:off x="1739308" y="270515"/>
            <a:ext cx="777041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</a:rPr>
              <a:t>EJECUCION PRESUPUESTAL DE INVERSIÓN</a:t>
            </a:r>
          </a:p>
          <a:p>
            <a:pPr algn="ctr"/>
            <a:r>
              <a:rPr lang="es-MX" sz="1400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SUBDIRECCIÓN GENERAL DE INVERSIONES, SEGUIMIENTO Y EVALUACIÓN</a:t>
            </a:r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4244590" y="922268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89116000-A6C4-AEB6-1E3F-5BA1105D7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351475"/>
              </p:ext>
            </p:extLst>
          </p:nvPr>
        </p:nvGraphicFramePr>
        <p:xfrm>
          <a:off x="368490" y="1413170"/>
          <a:ext cx="11573302" cy="5328823"/>
        </p:xfrm>
        <a:graphic>
          <a:graphicData uri="http://schemas.openxmlformats.org/drawingml/2006/table">
            <a:tbl>
              <a:tblPr/>
              <a:tblGrid>
                <a:gridCol w="2236906">
                  <a:extLst>
                    <a:ext uri="{9D8B030D-6E8A-4147-A177-3AD203B41FA5}">
                      <a16:colId xmlns:a16="http://schemas.microsoft.com/office/drawing/2014/main" val="1799595840"/>
                    </a:ext>
                  </a:extLst>
                </a:gridCol>
                <a:gridCol w="1315828">
                  <a:extLst>
                    <a:ext uri="{9D8B030D-6E8A-4147-A177-3AD203B41FA5}">
                      <a16:colId xmlns:a16="http://schemas.microsoft.com/office/drawing/2014/main" val="1573023860"/>
                    </a:ext>
                  </a:extLst>
                </a:gridCol>
                <a:gridCol w="1064623">
                  <a:extLst>
                    <a:ext uri="{9D8B030D-6E8A-4147-A177-3AD203B41FA5}">
                      <a16:colId xmlns:a16="http://schemas.microsoft.com/office/drawing/2014/main" val="754442410"/>
                    </a:ext>
                  </a:extLst>
                </a:gridCol>
                <a:gridCol w="296061">
                  <a:extLst>
                    <a:ext uri="{9D8B030D-6E8A-4147-A177-3AD203B41FA5}">
                      <a16:colId xmlns:a16="http://schemas.microsoft.com/office/drawing/2014/main" val="1116266811"/>
                    </a:ext>
                  </a:extLst>
                </a:gridCol>
                <a:gridCol w="520351">
                  <a:extLst>
                    <a:ext uri="{9D8B030D-6E8A-4147-A177-3AD203B41FA5}">
                      <a16:colId xmlns:a16="http://schemas.microsoft.com/office/drawing/2014/main" val="3947041829"/>
                    </a:ext>
                  </a:extLst>
                </a:gridCol>
                <a:gridCol w="1232093">
                  <a:extLst>
                    <a:ext uri="{9D8B030D-6E8A-4147-A177-3AD203B41FA5}">
                      <a16:colId xmlns:a16="http://schemas.microsoft.com/office/drawing/2014/main" val="3306931580"/>
                    </a:ext>
                  </a:extLst>
                </a:gridCol>
                <a:gridCol w="1331726">
                  <a:extLst>
                    <a:ext uri="{9D8B030D-6E8A-4147-A177-3AD203B41FA5}">
                      <a16:colId xmlns:a16="http://schemas.microsoft.com/office/drawing/2014/main" val="1455404816"/>
                    </a:ext>
                  </a:extLst>
                </a:gridCol>
                <a:gridCol w="1123490">
                  <a:extLst>
                    <a:ext uri="{9D8B030D-6E8A-4147-A177-3AD203B41FA5}">
                      <a16:colId xmlns:a16="http://schemas.microsoft.com/office/drawing/2014/main" val="4010592504"/>
                    </a:ext>
                  </a:extLst>
                </a:gridCol>
                <a:gridCol w="693800">
                  <a:extLst>
                    <a:ext uri="{9D8B030D-6E8A-4147-A177-3AD203B41FA5}">
                      <a16:colId xmlns:a16="http://schemas.microsoft.com/office/drawing/2014/main" val="347077007"/>
                    </a:ext>
                  </a:extLst>
                </a:gridCol>
                <a:gridCol w="849307">
                  <a:extLst>
                    <a:ext uri="{9D8B030D-6E8A-4147-A177-3AD203B41FA5}">
                      <a16:colId xmlns:a16="http://schemas.microsoft.com/office/drawing/2014/main" val="352830416"/>
                    </a:ext>
                  </a:extLst>
                </a:gridCol>
                <a:gridCol w="909117">
                  <a:extLst>
                    <a:ext uri="{9D8B030D-6E8A-4147-A177-3AD203B41FA5}">
                      <a16:colId xmlns:a16="http://schemas.microsoft.com/office/drawing/2014/main" val="301536750"/>
                    </a:ext>
                  </a:extLst>
                </a:gridCol>
              </a:tblGrid>
              <a:tr h="9299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Nombre del Proyecto de Inversión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responsable del proyecto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Gerente de Proyecto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Recurso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que se financia por el proyecto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Apropiación Vigente 2023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Oblig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614045"/>
                  </a:ext>
                </a:extLst>
              </a:tr>
              <a:tr h="1170252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E. PLANEACIÓN Y GESTIÓN TERRITORIAL INTELIGENTE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SGISE</a:t>
                      </a:r>
                      <a:b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Gral de Inversiones, seguimiento y evaluación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Eduardo Alberto Olivar Quintero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Nación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SGISE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Gral de Inversiones, seguimiento y evaluación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742.391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585.441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79%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-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0,0%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480684"/>
                  </a:ext>
                </a:extLst>
              </a:tr>
              <a:tr h="74185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Traslado a nivel de decreto del Proyecto de Pactos Territoriales  a: Fortalecimiento política publicas  $1.600.   Mejoramiento de resultados de la gestión pública $2.500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  4.100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-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-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0,0%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61753"/>
                  </a:ext>
                </a:extLst>
              </a:tr>
              <a:tr h="62692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PLANEACIÓN Y GESTIÓN TERRITORIAL INTELIGENTE (Contratos Plan)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746.491 </a:t>
                      </a:r>
                    </a:p>
                  </a:txBody>
                  <a:tcPr marL="8147" marR="8147" marT="8147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585.441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78%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-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0,0%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157834"/>
                  </a:ext>
                </a:extLst>
              </a:tr>
              <a:tr h="123294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F. EFICIENCIA INSTITUCIONAL PARA EL CUMPLIMIENTO DE LOS ACUERDOS REALIZADOS CON LAS COMUNIDADES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DSEPP</a:t>
                      </a:r>
                      <a:b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Seguimiento y Evaluación de Políticas Públicas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Patricia Moreno (E.)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Nación 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DSEPP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Seguimiento y Evaluación de Políticas Públicas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21.000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7.784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37%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368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1,8%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845851"/>
                  </a:ext>
                </a:extLst>
              </a:tr>
              <a:tr h="62692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EFICIENCIA INSTITUCIONAL PARA EL CUMPLIMIENTO DE LOS ACUERDOS REALIZADOS CON LAS COMUNIDADES (Sistema Nacional de Evaluación)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21.000 </a:t>
                      </a:r>
                    </a:p>
                  </a:txBody>
                  <a:tcPr marL="8147" marR="8147" marT="8147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7.784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37%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368 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1,8%</a:t>
                      </a:r>
                    </a:p>
                  </a:txBody>
                  <a:tcPr marL="8147" marR="8147" marT="814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3757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409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25BEEE5-BCA9-2622-F0D5-DFA202B59A81}"/>
              </a:ext>
            </a:extLst>
          </p:cNvPr>
          <p:cNvSpPr txBox="1"/>
          <p:nvPr/>
        </p:nvSpPr>
        <p:spPr>
          <a:xfrm>
            <a:off x="1910758" y="220728"/>
            <a:ext cx="777041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</a:rPr>
              <a:t>EJECUCION PRESUPUESTAL DE INVERSIÓN</a:t>
            </a:r>
          </a:p>
          <a:p>
            <a:pPr algn="ctr"/>
            <a:r>
              <a:rPr lang="es-MX" sz="1400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SUBDIRECCIÓN GENERAL DE INVERSIONES, SEGUIMIENTO Y EVALUACIÓN</a:t>
            </a:r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4A6F92A-CB2B-0B52-F06F-5DC76DFB2B66}"/>
              </a:ext>
            </a:extLst>
          </p:cNvPr>
          <p:cNvSpPr txBox="1"/>
          <p:nvPr/>
        </p:nvSpPr>
        <p:spPr>
          <a:xfrm>
            <a:off x="9681168" y="951696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4274570" y="905530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15D1009F-E012-4CCA-210A-AD25B2306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715918"/>
              </p:ext>
            </p:extLst>
          </p:nvPr>
        </p:nvGraphicFramePr>
        <p:xfrm>
          <a:off x="354841" y="1374889"/>
          <a:ext cx="11491417" cy="5413164"/>
        </p:xfrm>
        <a:graphic>
          <a:graphicData uri="http://schemas.openxmlformats.org/drawingml/2006/table">
            <a:tbl>
              <a:tblPr/>
              <a:tblGrid>
                <a:gridCol w="2221079">
                  <a:extLst>
                    <a:ext uri="{9D8B030D-6E8A-4147-A177-3AD203B41FA5}">
                      <a16:colId xmlns:a16="http://schemas.microsoft.com/office/drawing/2014/main" val="2374685233"/>
                    </a:ext>
                  </a:extLst>
                </a:gridCol>
                <a:gridCol w="1306517">
                  <a:extLst>
                    <a:ext uri="{9D8B030D-6E8A-4147-A177-3AD203B41FA5}">
                      <a16:colId xmlns:a16="http://schemas.microsoft.com/office/drawing/2014/main" val="1335768964"/>
                    </a:ext>
                  </a:extLst>
                </a:gridCol>
                <a:gridCol w="1057092">
                  <a:extLst>
                    <a:ext uri="{9D8B030D-6E8A-4147-A177-3AD203B41FA5}">
                      <a16:colId xmlns:a16="http://schemas.microsoft.com/office/drawing/2014/main" val="1500033436"/>
                    </a:ext>
                  </a:extLst>
                </a:gridCol>
                <a:gridCol w="293966">
                  <a:extLst>
                    <a:ext uri="{9D8B030D-6E8A-4147-A177-3AD203B41FA5}">
                      <a16:colId xmlns:a16="http://schemas.microsoft.com/office/drawing/2014/main" val="2443082174"/>
                    </a:ext>
                  </a:extLst>
                </a:gridCol>
                <a:gridCol w="516669">
                  <a:extLst>
                    <a:ext uri="{9D8B030D-6E8A-4147-A177-3AD203B41FA5}">
                      <a16:colId xmlns:a16="http://schemas.microsoft.com/office/drawing/2014/main" val="1722151722"/>
                    </a:ext>
                  </a:extLst>
                </a:gridCol>
                <a:gridCol w="1223376">
                  <a:extLst>
                    <a:ext uri="{9D8B030D-6E8A-4147-A177-3AD203B41FA5}">
                      <a16:colId xmlns:a16="http://schemas.microsoft.com/office/drawing/2014/main" val="497166044"/>
                    </a:ext>
                  </a:extLst>
                </a:gridCol>
                <a:gridCol w="1215117">
                  <a:extLst>
                    <a:ext uri="{9D8B030D-6E8A-4147-A177-3AD203B41FA5}">
                      <a16:colId xmlns:a16="http://schemas.microsoft.com/office/drawing/2014/main" val="3262424865"/>
                    </a:ext>
                  </a:extLst>
                </a:gridCol>
                <a:gridCol w="1222726">
                  <a:extLst>
                    <a:ext uri="{9D8B030D-6E8A-4147-A177-3AD203B41FA5}">
                      <a16:colId xmlns:a16="http://schemas.microsoft.com/office/drawing/2014/main" val="531122160"/>
                    </a:ext>
                  </a:extLst>
                </a:gridCol>
                <a:gridCol w="688892">
                  <a:extLst>
                    <a:ext uri="{9D8B030D-6E8A-4147-A177-3AD203B41FA5}">
                      <a16:colId xmlns:a16="http://schemas.microsoft.com/office/drawing/2014/main" val="571608794"/>
                    </a:ext>
                  </a:extLst>
                </a:gridCol>
                <a:gridCol w="843298">
                  <a:extLst>
                    <a:ext uri="{9D8B030D-6E8A-4147-A177-3AD203B41FA5}">
                      <a16:colId xmlns:a16="http://schemas.microsoft.com/office/drawing/2014/main" val="2168977366"/>
                    </a:ext>
                  </a:extLst>
                </a:gridCol>
                <a:gridCol w="902685">
                  <a:extLst>
                    <a:ext uri="{9D8B030D-6E8A-4147-A177-3AD203B41FA5}">
                      <a16:colId xmlns:a16="http://schemas.microsoft.com/office/drawing/2014/main" val="4261839473"/>
                    </a:ext>
                  </a:extLst>
                </a:gridCol>
              </a:tblGrid>
              <a:tr h="5357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Nombre del Proyecto de Inversión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responsable del proyecto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Gerente de Proyecto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Recurso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que se financia por el proyecto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Apropiación Vigente 2023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Oblig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105929"/>
                  </a:ext>
                </a:extLst>
              </a:tr>
              <a:tr h="81684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8. ESTABILIDAD MACROECONÓMICA / 1. ADMINISTRACIÓN EFICIENTE DE LOS RECURSOS PÚBLICOS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DPII</a:t>
                      </a:r>
                      <a:b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Proyectos e Información para la Inversión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Martha Cecilia García Buitrago (E.)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Nación 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DPIP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Programación de Inversiones Públicas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4.418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3.236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73%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249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617122"/>
                  </a:ext>
                </a:extLst>
              </a:tr>
              <a:tr h="55765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DPII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Proyectos e Información para la Inversión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9.417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8.371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89%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729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986937"/>
                  </a:ext>
                </a:extLst>
              </a:tr>
              <a:tr h="8639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SGISE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Gral de Inversiones, seguimiento y evaluación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7.532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2.212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141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1,9%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600468"/>
                  </a:ext>
                </a:extLst>
              </a:tr>
              <a:tr h="47125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ADMINISTRACIÓN EFICIENTE DE LOS RECURSOS PÚBLICOS </a:t>
                      </a:r>
                    </a:p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(Gestión de la Inversión Pública)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21.367 </a:t>
                      </a:r>
                    </a:p>
                  </a:txBody>
                  <a:tcPr marL="6495" marR="6495" marT="649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13.819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65%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1.119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153230"/>
                  </a:ext>
                </a:extLst>
              </a:tr>
              <a:tr h="101320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B. ENTIDADES PÚBLICAS TERRITORIALES Y NACIONALES FORTALECIDAS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DG - DPIP</a:t>
                      </a:r>
                      <a:b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Dir. General Dir. Programación de Inversiones Públicas</a:t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Martha Cecilia García Buitrago (E.)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Nación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OAP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Oficina Asesora de Planeación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  30.000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-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-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509822"/>
                  </a:ext>
                </a:extLst>
              </a:tr>
              <a:tr h="439841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 ENTIDADES PÚBLICAS TERRITORIALES Y NACIONALES FORTALECIDAS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      30.000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    -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-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3942926"/>
                  </a:ext>
                </a:extLst>
              </a:tr>
              <a:tr h="40056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 GENERAL SUBDIRECCIÓN GENERAL DE INVERSIONES, SEGUIMIENTO Y EVALUACIÓN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818.858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607.044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74%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1.487 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495" marR="6495" marT="649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938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637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C8227-9D34-1DDF-CB3D-1CE3B27FD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1409" y="12783"/>
            <a:ext cx="6761678" cy="1616022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</a:pPr>
            <a:r>
              <a:rPr lang="es-MX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Proyectos de Inversión 2024 (4)</a:t>
            </a:r>
            <a:br>
              <a:rPr lang="es-MX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s-CO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Subdirección General de Prospectiva y Desarrollo Nacional</a:t>
            </a:r>
            <a:endParaRPr lang="es-CO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Google Shape;110;p16">
            <a:extLst>
              <a:ext uri="{FF2B5EF4-FFF2-40B4-BE49-F238E27FC236}">
                <a16:creationId xmlns:a16="http://schemas.microsoft.com/office/drawing/2014/main" id="{C45C6926-8EDC-1209-2A70-7BCBD92B723E}"/>
              </a:ext>
            </a:extLst>
          </p:cNvPr>
          <p:cNvSpPr txBox="1"/>
          <p:nvPr/>
        </p:nvSpPr>
        <p:spPr>
          <a:xfrm>
            <a:off x="6391991" y="3770963"/>
            <a:ext cx="1918973" cy="889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Participación Privada - APP</a:t>
            </a:r>
          </a:p>
        </p:txBody>
      </p:sp>
      <p:sp>
        <p:nvSpPr>
          <p:cNvPr id="65" name="Google Shape;154;p16">
            <a:extLst>
              <a:ext uri="{FF2B5EF4-FFF2-40B4-BE49-F238E27FC236}">
                <a16:creationId xmlns:a16="http://schemas.microsoft.com/office/drawing/2014/main" id="{0D2E3760-6E7B-3FAF-03BE-76920E41DE99}"/>
              </a:ext>
            </a:extLst>
          </p:cNvPr>
          <p:cNvSpPr txBox="1"/>
          <p:nvPr/>
        </p:nvSpPr>
        <p:spPr>
          <a:xfrm>
            <a:off x="7003988" y="4730393"/>
            <a:ext cx="1909003" cy="792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</p:txBody>
      </p:sp>
      <p:sp>
        <p:nvSpPr>
          <p:cNvPr id="66" name="Google Shape;155;p16">
            <a:extLst>
              <a:ext uri="{FF2B5EF4-FFF2-40B4-BE49-F238E27FC236}">
                <a16:creationId xmlns:a16="http://schemas.microsoft.com/office/drawing/2014/main" id="{BDD6C39A-7F63-79E8-94CB-D471E0881F73}"/>
              </a:ext>
            </a:extLst>
          </p:cNvPr>
          <p:cNvSpPr txBox="1"/>
          <p:nvPr/>
        </p:nvSpPr>
        <p:spPr>
          <a:xfrm>
            <a:off x="9008772" y="3936832"/>
            <a:ext cx="2356193" cy="423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Sectorial</a:t>
            </a:r>
            <a:endParaRPr lang="en" sz="1400" b="1" dirty="0">
              <a:solidFill>
                <a:srgbClr val="FFB526"/>
              </a:solidFill>
              <a:latin typeface="Verdana" panose="020B0604030504040204" pitchFamily="34" charset="0"/>
              <a:ea typeface="Verdana" panose="020B0604030504040204" pitchFamily="34" charset="0"/>
              <a:cs typeface="Fira Sans Extra Condensed"/>
              <a:sym typeface="Fira Sans Extra Condensed"/>
            </a:endParaRPr>
          </a:p>
        </p:txBody>
      </p:sp>
      <p:grpSp>
        <p:nvGrpSpPr>
          <p:cNvPr id="41" name="Grupo 40">
            <a:extLst>
              <a:ext uri="{FF2B5EF4-FFF2-40B4-BE49-F238E27FC236}">
                <a16:creationId xmlns:a16="http://schemas.microsoft.com/office/drawing/2014/main" id="{68A5B64C-614F-6E0B-8BB1-00B6345DF164}"/>
              </a:ext>
            </a:extLst>
          </p:cNvPr>
          <p:cNvGrpSpPr/>
          <p:nvPr/>
        </p:nvGrpSpPr>
        <p:grpSpPr>
          <a:xfrm>
            <a:off x="6153763" y="2232929"/>
            <a:ext cx="1986522" cy="1648407"/>
            <a:chOff x="3282627" y="2476713"/>
            <a:chExt cx="1986522" cy="1648407"/>
          </a:xfrm>
        </p:grpSpPr>
        <p:sp>
          <p:nvSpPr>
            <p:cNvPr id="18" name="Google Shape;104;p16">
              <a:extLst>
                <a:ext uri="{FF2B5EF4-FFF2-40B4-BE49-F238E27FC236}">
                  <a16:creationId xmlns:a16="http://schemas.microsoft.com/office/drawing/2014/main" id="{1D23813A-9FFF-2DE1-E6E6-CBE976C1F315}"/>
                </a:ext>
              </a:extLst>
            </p:cNvPr>
            <p:cNvSpPr/>
            <p:nvPr/>
          </p:nvSpPr>
          <p:spPr>
            <a:xfrm>
              <a:off x="3526667" y="2476713"/>
              <a:ext cx="1742482" cy="164840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19" name="Google Shape;105;p16">
              <a:extLst>
                <a:ext uri="{FF2B5EF4-FFF2-40B4-BE49-F238E27FC236}">
                  <a16:creationId xmlns:a16="http://schemas.microsoft.com/office/drawing/2014/main" id="{5CE49C96-9DE4-5401-9B3D-7E113AE27846}"/>
                </a:ext>
              </a:extLst>
            </p:cNvPr>
            <p:cNvGrpSpPr/>
            <p:nvPr/>
          </p:nvGrpSpPr>
          <p:grpSpPr>
            <a:xfrm>
              <a:off x="3282627" y="3154253"/>
              <a:ext cx="407767" cy="293224"/>
              <a:chOff x="904825" y="3764500"/>
              <a:chExt cx="300000" cy="183000"/>
            </a:xfrm>
          </p:grpSpPr>
          <p:sp>
            <p:nvSpPr>
              <p:cNvPr id="27" name="Google Shape;106;p16">
                <a:extLst>
                  <a:ext uri="{FF2B5EF4-FFF2-40B4-BE49-F238E27FC236}">
                    <a16:creationId xmlns:a16="http://schemas.microsoft.com/office/drawing/2014/main" id="{18DB69DF-0F2F-4A59-CA50-74CC7987E407}"/>
                  </a:ext>
                </a:extLst>
              </p:cNvPr>
              <p:cNvSpPr/>
              <p:nvPr/>
            </p:nvSpPr>
            <p:spPr>
              <a:xfrm>
                <a:off x="1021825" y="3764500"/>
                <a:ext cx="183000" cy="1830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8" name="Google Shape;107;p16">
                <a:extLst>
                  <a:ext uri="{FF2B5EF4-FFF2-40B4-BE49-F238E27FC236}">
                    <a16:creationId xmlns:a16="http://schemas.microsoft.com/office/drawing/2014/main" id="{61562A0D-7934-08DF-9DE6-31C108BBA2F7}"/>
                  </a:ext>
                </a:extLst>
              </p:cNvPr>
              <p:cNvSpPr/>
              <p:nvPr/>
            </p:nvSpPr>
            <p:spPr>
              <a:xfrm>
                <a:off x="1067575" y="3810250"/>
                <a:ext cx="91500" cy="915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29" name="Google Shape;108;p16">
                <a:extLst>
                  <a:ext uri="{FF2B5EF4-FFF2-40B4-BE49-F238E27FC236}">
                    <a16:creationId xmlns:a16="http://schemas.microsoft.com/office/drawing/2014/main" id="{8426A527-9830-080B-8447-3F26C6AE2285}"/>
                  </a:ext>
                </a:extLst>
              </p:cNvPr>
              <p:cNvCxnSpPr>
                <a:stCxn id="27" idx="2"/>
              </p:cNvCxnSpPr>
              <p:nvPr/>
            </p:nvCxnSpPr>
            <p:spPr>
              <a:xfrm rot="10800000">
                <a:off x="904825" y="3856000"/>
                <a:ext cx="1170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42" name="Grupo 41">
            <a:extLst>
              <a:ext uri="{FF2B5EF4-FFF2-40B4-BE49-F238E27FC236}">
                <a16:creationId xmlns:a16="http://schemas.microsoft.com/office/drawing/2014/main" id="{3F01C4F9-190F-B7FE-5623-21BD5085054D}"/>
              </a:ext>
            </a:extLst>
          </p:cNvPr>
          <p:cNvGrpSpPr/>
          <p:nvPr/>
        </p:nvGrpSpPr>
        <p:grpSpPr>
          <a:xfrm>
            <a:off x="9023010" y="2232929"/>
            <a:ext cx="2114070" cy="1648416"/>
            <a:chOff x="5711100" y="2476713"/>
            <a:chExt cx="2114070" cy="1648416"/>
          </a:xfrm>
        </p:grpSpPr>
        <p:sp>
          <p:nvSpPr>
            <p:cNvPr id="63" name="Google Shape;149;p16">
              <a:extLst>
                <a:ext uri="{FF2B5EF4-FFF2-40B4-BE49-F238E27FC236}">
                  <a16:creationId xmlns:a16="http://schemas.microsoft.com/office/drawing/2014/main" id="{DF61F0ED-E788-C6EE-6059-A3A15F2F4CD1}"/>
                </a:ext>
              </a:extLst>
            </p:cNvPr>
            <p:cNvSpPr/>
            <p:nvPr/>
          </p:nvSpPr>
          <p:spPr>
            <a:xfrm>
              <a:off x="5989314" y="2476713"/>
              <a:ext cx="1835856" cy="1648416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64" name="Google Shape;150;p16">
              <a:extLst>
                <a:ext uri="{FF2B5EF4-FFF2-40B4-BE49-F238E27FC236}">
                  <a16:creationId xmlns:a16="http://schemas.microsoft.com/office/drawing/2014/main" id="{75036E9A-C4A5-02C8-F05B-EA5F137E8DEE}"/>
                </a:ext>
              </a:extLst>
            </p:cNvPr>
            <p:cNvGrpSpPr/>
            <p:nvPr/>
          </p:nvGrpSpPr>
          <p:grpSpPr>
            <a:xfrm>
              <a:off x="5711100" y="3154257"/>
              <a:ext cx="413293" cy="293226"/>
              <a:chOff x="916225" y="3764500"/>
              <a:chExt cx="288600" cy="183000"/>
            </a:xfrm>
          </p:grpSpPr>
          <p:sp>
            <p:nvSpPr>
              <p:cNvPr id="74" name="Google Shape;151;p16">
                <a:extLst>
                  <a:ext uri="{FF2B5EF4-FFF2-40B4-BE49-F238E27FC236}">
                    <a16:creationId xmlns:a16="http://schemas.microsoft.com/office/drawing/2014/main" id="{DB8CC4A2-3CA9-8A15-F5DD-ADE494C5729C}"/>
                  </a:ext>
                </a:extLst>
              </p:cNvPr>
              <p:cNvSpPr/>
              <p:nvPr/>
            </p:nvSpPr>
            <p:spPr>
              <a:xfrm>
                <a:off x="1021825" y="3764500"/>
                <a:ext cx="183000" cy="1830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75" name="Google Shape;152;p16">
                <a:extLst>
                  <a:ext uri="{FF2B5EF4-FFF2-40B4-BE49-F238E27FC236}">
                    <a16:creationId xmlns:a16="http://schemas.microsoft.com/office/drawing/2014/main" id="{FA648876-A284-06FB-4B6B-D4C29E5B9842}"/>
                  </a:ext>
                </a:extLst>
              </p:cNvPr>
              <p:cNvSpPr/>
              <p:nvPr/>
            </p:nvSpPr>
            <p:spPr>
              <a:xfrm>
                <a:off x="1067575" y="3810250"/>
                <a:ext cx="91500" cy="91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76" name="Google Shape;153;p16">
                <a:extLst>
                  <a:ext uri="{FF2B5EF4-FFF2-40B4-BE49-F238E27FC236}">
                    <a16:creationId xmlns:a16="http://schemas.microsoft.com/office/drawing/2014/main" id="{1D9E0CC6-B8B2-A660-61B2-00E7B71AFD63}"/>
                  </a:ext>
                </a:extLst>
              </p:cNvPr>
              <p:cNvCxnSpPr>
                <a:stCxn id="74" idx="2"/>
              </p:cNvCxnSpPr>
              <p:nvPr/>
            </p:nvCxnSpPr>
            <p:spPr>
              <a:xfrm rot="10800000">
                <a:off x="916225" y="3856000"/>
                <a:ext cx="1056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7" name="Google Shape;109;p16">
            <a:extLst>
              <a:ext uri="{FF2B5EF4-FFF2-40B4-BE49-F238E27FC236}">
                <a16:creationId xmlns:a16="http://schemas.microsoft.com/office/drawing/2014/main" id="{CEE2223A-7C2A-64B1-65ED-23A1C5930B19}"/>
              </a:ext>
            </a:extLst>
          </p:cNvPr>
          <p:cNvSpPr txBox="1"/>
          <p:nvPr/>
        </p:nvSpPr>
        <p:spPr>
          <a:xfrm>
            <a:off x="9228696" y="5474445"/>
            <a:ext cx="2063699" cy="79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Recursos</a:t>
            </a:r>
            <a:r>
              <a:rPr lang="en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 Nación</a:t>
            </a:r>
          </a:p>
          <a:p>
            <a:pPr algn="ctr"/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algn="ctr"/>
            <a:r>
              <a:rPr lang="es-CO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Apr</a:t>
            </a: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. Vigente </a:t>
            </a:r>
          </a:p>
          <a:p>
            <a:pPr algn="ctr"/>
            <a:r>
              <a:rPr lang="es-CO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$</a:t>
            </a: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51.628</a:t>
            </a:r>
            <a:r>
              <a:rPr lang="es-CO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millones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compromisos 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59%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obligaciones 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 5%</a:t>
            </a:r>
          </a:p>
          <a:p>
            <a:pPr algn="ctr"/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6F1C7CB-D36C-B4D3-FD4F-6B1382DB2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2378" y="516663"/>
            <a:ext cx="1236818" cy="1587372"/>
          </a:xfrm>
          <a:prstGeom prst="rect">
            <a:avLst/>
          </a:prstGeom>
        </p:spPr>
      </p:pic>
      <p:sp>
        <p:nvSpPr>
          <p:cNvPr id="13" name="Google Shape;109;p16">
            <a:extLst>
              <a:ext uri="{FF2B5EF4-FFF2-40B4-BE49-F238E27FC236}">
                <a16:creationId xmlns:a16="http://schemas.microsoft.com/office/drawing/2014/main" id="{63255D41-4B3C-B5A4-EBB2-B508D85DB326}"/>
              </a:ext>
            </a:extLst>
          </p:cNvPr>
          <p:cNvSpPr txBox="1"/>
          <p:nvPr/>
        </p:nvSpPr>
        <p:spPr>
          <a:xfrm>
            <a:off x="8706177" y="1321933"/>
            <a:ext cx="1291199" cy="591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s-ES" sz="1400" dirty="0">
              <a:solidFill>
                <a:srgbClr val="FFB526"/>
              </a:solidFill>
              <a:latin typeface="Work Sans"/>
              <a:sym typeface="Roboto"/>
            </a:endParaRPr>
          </a:p>
          <a:p>
            <a:pPr algn="ctr"/>
            <a:r>
              <a:rPr lang="es-CO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$89.937</a:t>
            </a:r>
          </a:p>
          <a:p>
            <a:pPr algn="ctr"/>
            <a:r>
              <a:rPr lang="es-CO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millones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400" dirty="0">
              <a:solidFill>
                <a:srgbClr val="FFB526"/>
              </a:solidFill>
              <a:latin typeface="Work Sans"/>
              <a:sym typeface="Roboto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4F94B44F-87EB-96FA-FE2E-47967191E7D5}"/>
              </a:ext>
            </a:extLst>
          </p:cNvPr>
          <p:cNvGrpSpPr/>
          <p:nvPr/>
        </p:nvGrpSpPr>
        <p:grpSpPr>
          <a:xfrm>
            <a:off x="862936" y="2194615"/>
            <a:ext cx="1986519" cy="1648407"/>
            <a:chOff x="1054546" y="2476713"/>
            <a:chExt cx="1986519" cy="1648407"/>
          </a:xfrm>
        </p:grpSpPr>
        <p:sp>
          <p:nvSpPr>
            <p:cNvPr id="4" name="Google Shape;104;p16">
              <a:extLst>
                <a:ext uri="{FF2B5EF4-FFF2-40B4-BE49-F238E27FC236}">
                  <a16:creationId xmlns:a16="http://schemas.microsoft.com/office/drawing/2014/main" id="{2140C8A6-3104-7226-7BC1-E596DCA140C9}"/>
                </a:ext>
              </a:extLst>
            </p:cNvPr>
            <p:cNvSpPr/>
            <p:nvPr/>
          </p:nvSpPr>
          <p:spPr>
            <a:xfrm>
              <a:off x="1298583" y="2476713"/>
              <a:ext cx="1742482" cy="1648407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" name="Google Shape;106;p16">
              <a:extLst>
                <a:ext uri="{FF2B5EF4-FFF2-40B4-BE49-F238E27FC236}">
                  <a16:creationId xmlns:a16="http://schemas.microsoft.com/office/drawing/2014/main" id="{799BDB9C-971B-EC6D-F743-15EF71CD70FD}"/>
                </a:ext>
              </a:extLst>
            </p:cNvPr>
            <p:cNvSpPr/>
            <p:nvPr/>
          </p:nvSpPr>
          <p:spPr>
            <a:xfrm>
              <a:off x="1213576" y="3154253"/>
              <a:ext cx="248738" cy="293224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" name="Google Shape;107;p16">
              <a:extLst>
                <a:ext uri="{FF2B5EF4-FFF2-40B4-BE49-F238E27FC236}">
                  <a16:creationId xmlns:a16="http://schemas.microsoft.com/office/drawing/2014/main" id="{760F14D3-920B-7C87-E0C6-628A60023DF2}"/>
                </a:ext>
              </a:extLst>
            </p:cNvPr>
            <p:cNvSpPr/>
            <p:nvPr/>
          </p:nvSpPr>
          <p:spPr>
            <a:xfrm>
              <a:off x="1275760" y="3227559"/>
              <a:ext cx="124369" cy="1466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8" name="Google Shape;108;p16">
              <a:extLst>
                <a:ext uri="{FF2B5EF4-FFF2-40B4-BE49-F238E27FC236}">
                  <a16:creationId xmlns:a16="http://schemas.microsoft.com/office/drawing/2014/main" id="{704F6E0B-938E-705C-2AFB-4406792FDE99}"/>
                </a:ext>
              </a:extLst>
            </p:cNvPr>
            <p:cNvCxnSpPr>
              <a:stCxn id="5" idx="2"/>
            </p:cNvCxnSpPr>
            <p:nvPr/>
          </p:nvCxnSpPr>
          <p:spPr>
            <a:xfrm rot="10800000">
              <a:off x="1054546" y="3300865"/>
              <a:ext cx="159030" cy="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" name="Google Shape;109;p16">
            <a:extLst>
              <a:ext uri="{FF2B5EF4-FFF2-40B4-BE49-F238E27FC236}">
                <a16:creationId xmlns:a16="http://schemas.microsoft.com/office/drawing/2014/main" id="{5C36C607-3ACF-8C42-2E00-4886E4082CCF}"/>
              </a:ext>
            </a:extLst>
          </p:cNvPr>
          <p:cNvSpPr txBox="1"/>
          <p:nvPr/>
        </p:nvSpPr>
        <p:spPr>
          <a:xfrm>
            <a:off x="1081381" y="5247357"/>
            <a:ext cx="1909002" cy="79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Recursos</a:t>
            </a:r>
            <a:r>
              <a:rPr lang="en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 Nación</a:t>
            </a:r>
          </a:p>
          <a:p>
            <a:pPr algn="ctr"/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algn="ctr"/>
            <a:r>
              <a:rPr lang="es-CO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Apr</a:t>
            </a: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. Vigente 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$7.040 millones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compromisos 37%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obligaciones 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 3%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</p:txBody>
      </p:sp>
      <p:sp>
        <p:nvSpPr>
          <p:cNvPr id="12" name="Google Shape;110;p16">
            <a:extLst>
              <a:ext uri="{FF2B5EF4-FFF2-40B4-BE49-F238E27FC236}">
                <a16:creationId xmlns:a16="http://schemas.microsoft.com/office/drawing/2014/main" id="{7AF1E2FE-C425-0FB3-D709-A8B14938331E}"/>
              </a:ext>
            </a:extLst>
          </p:cNvPr>
          <p:cNvSpPr txBox="1"/>
          <p:nvPr/>
        </p:nvSpPr>
        <p:spPr>
          <a:xfrm>
            <a:off x="856839" y="3630619"/>
            <a:ext cx="2283444" cy="12055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Focalización de Gasto Social</a:t>
            </a:r>
          </a:p>
        </p:txBody>
      </p:sp>
      <p:sp>
        <p:nvSpPr>
          <p:cNvPr id="15" name="Google Shape;154;p16">
            <a:extLst>
              <a:ext uri="{FF2B5EF4-FFF2-40B4-BE49-F238E27FC236}">
                <a16:creationId xmlns:a16="http://schemas.microsoft.com/office/drawing/2014/main" id="{4B2A9AF2-265A-45D2-D08F-5E8BA42E096A}"/>
              </a:ext>
            </a:extLst>
          </p:cNvPr>
          <p:cNvSpPr txBox="1"/>
          <p:nvPr/>
        </p:nvSpPr>
        <p:spPr>
          <a:xfrm>
            <a:off x="2377234" y="4746033"/>
            <a:ext cx="1909003" cy="792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2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</p:txBody>
      </p:sp>
      <p:sp>
        <p:nvSpPr>
          <p:cNvPr id="16" name="Google Shape;155;p16">
            <a:extLst>
              <a:ext uri="{FF2B5EF4-FFF2-40B4-BE49-F238E27FC236}">
                <a16:creationId xmlns:a16="http://schemas.microsoft.com/office/drawing/2014/main" id="{B21BEAFA-808B-3AC8-5E8F-943873715309}"/>
              </a:ext>
            </a:extLst>
          </p:cNvPr>
          <p:cNvSpPr txBox="1"/>
          <p:nvPr/>
        </p:nvSpPr>
        <p:spPr>
          <a:xfrm>
            <a:off x="3661078" y="4141175"/>
            <a:ext cx="1897527" cy="423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Acciones Logística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lang="en" sz="1400" b="1" dirty="0">
              <a:solidFill>
                <a:srgbClr val="FFB526"/>
              </a:solidFill>
              <a:latin typeface="Verdana" panose="020B0604030504040204" pitchFamily="34" charset="0"/>
              <a:ea typeface="Verdana" panose="020B0604030504040204" pitchFamily="34" charset="0"/>
              <a:cs typeface="Fira Sans Extra Condensed"/>
              <a:sym typeface="Fira Sans Extra Condensed"/>
            </a:endParaRPr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BD7D0CC0-B32F-5789-CDBD-E7CA350E5784}"/>
              </a:ext>
            </a:extLst>
          </p:cNvPr>
          <p:cNvGrpSpPr/>
          <p:nvPr/>
        </p:nvGrpSpPr>
        <p:grpSpPr>
          <a:xfrm>
            <a:off x="3384529" y="2217695"/>
            <a:ext cx="2114070" cy="1648416"/>
            <a:chOff x="5711100" y="2476713"/>
            <a:chExt cx="2114070" cy="1648416"/>
          </a:xfrm>
        </p:grpSpPr>
        <p:sp>
          <p:nvSpPr>
            <p:cNvPr id="22" name="Google Shape;149;p16">
              <a:extLst>
                <a:ext uri="{FF2B5EF4-FFF2-40B4-BE49-F238E27FC236}">
                  <a16:creationId xmlns:a16="http://schemas.microsoft.com/office/drawing/2014/main" id="{01DAFDB6-E98B-3556-AFBE-AF95D235C632}"/>
                </a:ext>
              </a:extLst>
            </p:cNvPr>
            <p:cNvSpPr/>
            <p:nvPr/>
          </p:nvSpPr>
          <p:spPr>
            <a:xfrm>
              <a:off x="5989314" y="2476713"/>
              <a:ext cx="1835856" cy="1648416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23" name="Google Shape;150;p16">
              <a:extLst>
                <a:ext uri="{FF2B5EF4-FFF2-40B4-BE49-F238E27FC236}">
                  <a16:creationId xmlns:a16="http://schemas.microsoft.com/office/drawing/2014/main" id="{F986F401-9C3A-FA48-52EA-C427DB6CEB4B}"/>
                </a:ext>
              </a:extLst>
            </p:cNvPr>
            <p:cNvGrpSpPr/>
            <p:nvPr/>
          </p:nvGrpSpPr>
          <p:grpSpPr>
            <a:xfrm>
              <a:off x="5711100" y="3154257"/>
              <a:ext cx="413293" cy="293226"/>
              <a:chOff x="916225" y="3764500"/>
              <a:chExt cx="288600" cy="183000"/>
            </a:xfrm>
          </p:grpSpPr>
          <p:sp>
            <p:nvSpPr>
              <p:cNvPr id="25" name="Google Shape;151;p16">
                <a:extLst>
                  <a:ext uri="{FF2B5EF4-FFF2-40B4-BE49-F238E27FC236}">
                    <a16:creationId xmlns:a16="http://schemas.microsoft.com/office/drawing/2014/main" id="{1CEFB8AE-506E-27E1-91C5-6EADEB508882}"/>
                  </a:ext>
                </a:extLst>
              </p:cNvPr>
              <p:cNvSpPr/>
              <p:nvPr/>
            </p:nvSpPr>
            <p:spPr>
              <a:xfrm>
                <a:off x="1021825" y="3764500"/>
                <a:ext cx="183000" cy="1830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6" name="Google Shape;152;p16">
                <a:extLst>
                  <a:ext uri="{FF2B5EF4-FFF2-40B4-BE49-F238E27FC236}">
                    <a16:creationId xmlns:a16="http://schemas.microsoft.com/office/drawing/2014/main" id="{BABF0F85-6428-757E-5774-12CD92A28D23}"/>
                  </a:ext>
                </a:extLst>
              </p:cNvPr>
              <p:cNvSpPr/>
              <p:nvPr/>
            </p:nvSpPr>
            <p:spPr>
              <a:xfrm>
                <a:off x="1067575" y="3810250"/>
                <a:ext cx="91500" cy="91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30" name="Google Shape;153;p16">
                <a:extLst>
                  <a:ext uri="{FF2B5EF4-FFF2-40B4-BE49-F238E27FC236}">
                    <a16:creationId xmlns:a16="http://schemas.microsoft.com/office/drawing/2014/main" id="{145F9EF9-91B0-D1B9-C53B-F9C69CEEA282}"/>
                  </a:ext>
                </a:extLst>
              </p:cNvPr>
              <p:cNvCxnSpPr>
                <a:stCxn id="25" idx="2"/>
              </p:cNvCxnSpPr>
              <p:nvPr/>
            </p:nvCxnSpPr>
            <p:spPr>
              <a:xfrm rot="10800000">
                <a:off x="916225" y="3856000"/>
                <a:ext cx="1056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40" name="Google Shape;109;p16">
            <a:extLst>
              <a:ext uri="{FF2B5EF4-FFF2-40B4-BE49-F238E27FC236}">
                <a16:creationId xmlns:a16="http://schemas.microsoft.com/office/drawing/2014/main" id="{26D9D3D9-2635-3AC3-182E-B34F1129E35C}"/>
              </a:ext>
            </a:extLst>
          </p:cNvPr>
          <p:cNvSpPr txBox="1"/>
          <p:nvPr/>
        </p:nvSpPr>
        <p:spPr>
          <a:xfrm>
            <a:off x="3713702" y="5373392"/>
            <a:ext cx="1909002" cy="79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Crédito  BID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algn="ctr"/>
            <a:r>
              <a:rPr lang="es-CO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Apr</a:t>
            </a: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. Vigente </a:t>
            </a:r>
          </a:p>
          <a:p>
            <a:pPr algn="ctr"/>
            <a:r>
              <a:rPr lang="es-CO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$15.666 millones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compromisos 54%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obligaciones 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 2%</a:t>
            </a:r>
          </a:p>
          <a:p>
            <a:pPr algn="ctr"/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</p:txBody>
      </p:sp>
      <p:sp>
        <p:nvSpPr>
          <p:cNvPr id="14" name="Google Shape;109;p16">
            <a:extLst>
              <a:ext uri="{FF2B5EF4-FFF2-40B4-BE49-F238E27FC236}">
                <a16:creationId xmlns:a16="http://schemas.microsoft.com/office/drawing/2014/main" id="{CC8FD720-453B-285B-8775-FE87B439E4B6}"/>
              </a:ext>
            </a:extLst>
          </p:cNvPr>
          <p:cNvSpPr txBox="1"/>
          <p:nvPr/>
        </p:nvSpPr>
        <p:spPr>
          <a:xfrm>
            <a:off x="6429778" y="5420426"/>
            <a:ext cx="1909002" cy="79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Crédito </a:t>
            </a:r>
            <a:r>
              <a:rPr lang="es-CO" sz="1400" dirty="0"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BID</a:t>
            </a:r>
            <a:endParaRPr lang="en" sz="1400" dirty="0"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algn="ctr"/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algn="ctr"/>
            <a:r>
              <a:rPr lang="es-CO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Apr</a:t>
            </a: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. Vigente </a:t>
            </a:r>
          </a:p>
          <a:p>
            <a:pPr algn="ctr"/>
            <a:r>
              <a:rPr lang="es-CO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$</a:t>
            </a: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15.604</a:t>
            </a:r>
            <a:r>
              <a:rPr lang="es-CO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millones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compromisos 60%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obligaciones 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 2%</a:t>
            </a:r>
          </a:p>
          <a:p>
            <a:pPr algn="ctr"/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</p:txBody>
      </p:sp>
      <p:pic>
        <p:nvPicPr>
          <p:cNvPr id="36" name="Gráfico 35" descr="Conexiones contorno">
            <a:extLst>
              <a:ext uri="{FF2B5EF4-FFF2-40B4-BE49-F238E27FC236}">
                <a16:creationId xmlns:a16="http://schemas.microsoft.com/office/drawing/2014/main" id="{382EEE1F-3135-A154-E8BE-509553AFC2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353882" y="2360492"/>
            <a:ext cx="1267989" cy="1267989"/>
          </a:xfrm>
          <a:prstGeom prst="rect">
            <a:avLst/>
          </a:prstGeom>
        </p:spPr>
      </p:pic>
      <p:pic>
        <p:nvPicPr>
          <p:cNvPr id="46" name="Gráfico 45" descr="Capas (diseño) contorno">
            <a:extLst>
              <a:ext uri="{FF2B5EF4-FFF2-40B4-BE49-F238E27FC236}">
                <a16:creationId xmlns:a16="http://schemas.microsoft.com/office/drawing/2014/main" id="{2A8EA514-D89B-FEE7-4E8E-2EE745373AF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026645" y="2403828"/>
            <a:ext cx="1229878" cy="1229878"/>
          </a:xfrm>
          <a:prstGeom prst="rect">
            <a:avLst/>
          </a:prstGeom>
        </p:spPr>
      </p:pic>
      <p:pic>
        <p:nvPicPr>
          <p:cNvPr id="49" name="Gráfico 48" descr="Muro de ladrillos completo con relleno sólido">
            <a:extLst>
              <a:ext uri="{FF2B5EF4-FFF2-40B4-BE49-F238E27FC236}">
                <a16:creationId xmlns:a16="http://schemas.microsoft.com/office/drawing/2014/main" id="{6E48D664-C73D-31FD-5391-494460FC059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668680" y="2378085"/>
            <a:ext cx="1350151" cy="1350151"/>
          </a:xfrm>
          <a:prstGeom prst="rect">
            <a:avLst/>
          </a:prstGeom>
        </p:spPr>
      </p:pic>
      <p:pic>
        <p:nvPicPr>
          <p:cNvPr id="50" name="Picture 10" descr="Icono de implementación aislado sobre fondo blanco ilustración vectorial |  Vector Premium">
            <a:extLst>
              <a:ext uri="{FF2B5EF4-FFF2-40B4-BE49-F238E27FC236}">
                <a16:creationId xmlns:a16="http://schemas.microsoft.com/office/drawing/2014/main" id="{83833408-46B5-F302-DB5A-F58C701A8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8696" y="2100839"/>
            <a:ext cx="1835856" cy="183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923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EF3CB79D-9397-40FC-AFBE-20327677C70C}"/>
              </a:ext>
            </a:extLst>
          </p:cNvPr>
          <p:cNvSpPr txBox="1"/>
          <p:nvPr/>
        </p:nvSpPr>
        <p:spPr>
          <a:xfrm>
            <a:off x="1982196" y="98792"/>
            <a:ext cx="777041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</a:rPr>
              <a:t>EJECUCION PRESUPUESTAL DE INVERSIÓN</a:t>
            </a:r>
          </a:p>
          <a:p>
            <a:pPr algn="ctr"/>
            <a:r>
              <a:rPr lang="es-MX" sz="1400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SUBDIRECCIÓN GENERAL DE PROSPECTIVA Y DESARROLLO NACIONAL </a:t>
            </a:r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2BE710A-4833-D950-881A-50E17BB05563}"/>
              </a:ext>
            </a:extLst>
          </p:cNvPr>
          <p:cNvSpPr txBox="1"/>
          <p:nvPr/>
        </p:nvSpPr>
        <p:spPr>
          <a:xfrm>
            <a:off x="9752606" y="870454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3989323" y="716565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D0E71394-8588-70A0-2B09-2D12E4080A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058395"/>
              </p:ext>
            </p:extLst>
          </p:nvPr>
        </p:nvGraphicFramePr>
        <p:xfrm>
          <a:off x="409433" y="1272784"/>
          <a:ext cx="11342095" cy="5305437"/>
        </p:xfrm>
        <a:graphic>
          <a:graphicData uri="http://schemas.openxmlformats.org/drawingml/2006/table">
            <a:tbl>
              <a:tblPr/>
              <a:tblGrid>
                <a:gridCol w="2267466">
                  <a:extLst>
                    <a:ext uri="{9D8B030D-6E8A-4147-A177-3AD203B41FA5}">
                      <a16:colId xmlns:a16="http://schemas.microsoft.com/office/drawing/2014/main" val="3524142909"/>
                    </a:ext>
                  </a:extLst>
                </a:gridCol>
                <a:gridCol w="1219478">
                  <a:extLst>
                    <a:ext uri="{9D8B030D-6E8A-4147-A177-3AD203B41FA5}">
                      <a16:colId xmlns:a16="http://schemas.microsoft.com/office/drawing/2014/main" val="2058084641"/>
                    </a:ext>
                  </a:extLst>
                </a:gridCol>
                <a:gridCol w="847918">
                  <a:extLst>
                    <a:ext uri="{9D8B030D-6E8A-4147-A177-3AD203B41FA5}">
                      <a16:colId xmlns:a16="http://schemas.microsoft.com/office/drawing/2014/main" val="3990429672"/>
                    </a:ext>
                  </a:extLst>
                </a:gridCol>
                <a:gridCol w="678811">
                  <a:extLst>
                    <a:ext uri="{9D8B030D-6E8A-4147-A177-3AD203B41FA5}">
                      <a16:colId xmlns:a16="http://schemas.microsoft.com/office/drawing/2014/main" val="301770473"/>
                    </a:ext>
                  </a:extLst>
                </a:gridCol>
                <a:gridCol w="564485">
                  <a:extLst>
                    <a:ext uri="{9D8B030D-6E8A-4147-A177-3AD203B41FA5}">
                      <a16:colId xmlns:a16="http://schemas.microsoft.com/office/drawing/2014/main" val="1485508559"/>
                    </a:ext>
                  </a:extLst>
                </a:gridCol>
                <a:gridCol w="1600564">
                  <a:extLst>
                    <a:ext uri="{9D8B030D-6E8A-4147-A177-3AD203B41FA5}">
                      <a16:colId xmlns:a16="http://schemas.microsoft.com/office/drawing/2014/main" val="1946396506"/>
                    </a:ext>
                  </a:extLst>
                </a:gridCol>
                <a:gridCol w="1057516">
                  <a:extLst>
                    <a:ext uri="{9D8B030D-6E8A-4147-A177-3AD203B41FA5}">
                      <a16:colId xmlns:a16="http://schemas.microsoft.com/office/drawing/2014/main" val="3292253284"/>
                    </a:ext>
                  </a:extLst>
                </a:gridCol>
                <a:gridCol w="905081">
                  <a:extLst>
                    <a:ext uri="{9D8B030D-6E8A-4147-A177-3AD203B41FA5}">
                      <a16:colId xmlns:a16="http://schemas.microsoft.com/office/drawing/2014/main" val="1738624140"/>
                    </a:ext>
                  </a:extLst>
                </a:gridCol>
                <a:gridCol w="619266">
                  <a:extLst>
                    <a:ext uri="{9D8B030D-6E8A-4147-A177-3AD203B41FA5}">
                      <a16:colId xmlns:a16="http://schemas.microsoft.com/office/drawing/2014/main" val="1444221503"/>
                    </a:ext>
                  </a:extLst>
                </a:gridCol>
                <a:gridCol w="809809">
                  <a:extLst>
                    <a:ext uri="{9D8B030D-6E8A-4147-A177-3AD203B41FA5}">
                      <a16:colId xmlns:a16="http://schemas.microsoft.com/office/drawing/2014/main" val="2716881296"/>
                    </a:ext>
                  </a:extLst>
                </a:gridCol>
                <a:gridCol w="771701">
                  <a:extLst>
                    <a:ext uri="{9D8B030D-6E8A-4147-A177-3AD203B41FA5}">
                      <a16:colId xmlns:a16="http://schemas.microsoft.com/office/drawing/2014/main" val="1342664036"/>
                    </a:ext>
                  </a:extLst>
                </a:gridCol>
              </a:tblGrid>
              <a:tr h="7091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Nombre del Proyecto de Inversión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responsable del proyecto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Gerente de Proyecto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Recurso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que se financia por el proyecto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Apropiación Vigente 2023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Oblig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959994"/>
                  </a:ext>
                </a:extLst>
              </a:tr>
              <a:tr h="110310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F. EFICIENCIA INSTITUCIONAL PARA EL CUMPLIMIENTO DE LOS ACUERDOS REALIZADOS CON LAS COMUNIDADES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DDS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Desarrollo Social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Horacio </a:t>
                      </a:r>
                      <a:b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Coral Díaz</a:t>
                      </a:r>
                      <a:b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Nación 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DDS</a:t>
                      </a: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Desarrollo Social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7.040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2.602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37%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195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848461"/>
                  </a:ext>
                </a:extLst>
              </a:tr>
              <a:tr h="525291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 EFICIENCIA INSTITUCIONAL PARA EL CUMPLIMIENTO DE LOS ACUERDOS REALIZADOS CON LAS COMUNIDADES (focalización de gasto social)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7.040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2.602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37%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195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240376"/>
                  </a:ext>
                </a:extLst>
              </a:tr>
              <a:tr h="81420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E. INFRAESTRUCTURA Y SERVICIOS LOGÍSTICOS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DIES</a:t>
                      </a:r>
                      <a:b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Infraestructura y Energía Sostenible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Jhoan Nicolas Rincón Munar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Crédito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DIES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Infraestructura y Energía Sostenible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15.232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8.157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54%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216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221242"/>
                  </a:ext>
                </a:extLst>
              </a:tr>
              <a:tr h="81420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SCT</a:t>
                      </a: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Contratación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143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-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-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469821"/>
                  </a:ext>
                </a:extLst>
              </a:tr>
              <a:tr h="81420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SF</a:t>
                      </a: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Financiera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291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291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44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15%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309149"/>
                  </a:ext>
                </a:extLst>
              </a:tr>
              <a:tr h="525291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 INFRAESTRUCTURA Y SERVICIOS LOGÍSTICOS (Acciones Logística)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15.666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8.448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54%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260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446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9549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DE271010-AAAC-EA26-C568-AEE96A6C6AB1}"/>
              </a:ext>
            </a:extLst>
          </p:cNvPr>
          <p:cNvSpPr txBox="1"/>
          <p:nvPr/>
        </p:nvSpPr>
        <p:spPr>
          <a:xfrm>
            <a:off x="2067921" y="342900"/>
            <a:ext cx="777041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</a:rPr>
              <a:t>EJECUCION PRESUPUESTAL DE INVERSIÓN</a:t>
            </a:r>
          </a:p>
          <a:p>
            <a:pPr algn="ctr"/>
            <a:r>
              <a:rPr lang="es-MX" sz="1400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SUBDIRECCIÓN GENERAL DE PROSPECTIVA Y DESARROLLO NACIONAL </a:t>
            </a:r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C2B4398-F3E4-8D33-56A0-6D0D355537A4}"/>
              </a:ext>
            </a:extLst>
          </p:cNvPr>
          <p:cNvSpPr txBox="1"/>
          <p:nvPr/>
        </p:nvSpPr>
        <p:spPr>
          <a:xfrm>
            <a:off x="10070097" y="1346933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4244590" y="866120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0CADE65-EB20-913C-4F89-071A40494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356654"/>
              </p:ext>
            </p:extLst>
          </p:nvPr>
        </p:nvGraphicFramePr>
        <p:xfrm>
          <a:off x="368490" y="1697117"/>
          <a:ext cx="11532356" cy="4976637"/>
        </p:xfrm>
        <a:graphic>
          <a:graphicData uri="http://schemas.openxmlformats.org/drawingml/2006/table">
            <a:tbl>
              <a:tblPr/>
              <a:tblGrid>
                <a:gridCol w="2305503">
                  <a:extLst>
                    <a:ext uri="{9D8B030D-6E8A-4147-A177-3AD203B41FA5}">
                      <a16:colId xmlns:a16="http://schemas.microsoft.com/office/drawing/2014/main" val="1056733481"/>
                    </a:ext>
                  </a:extLst>
                </a:gridCol>
                <a:gridCol w="1239934">
                  <a:extLst>
                    <a:ext uri="{9D8B030D-6E8A-4147-A177-3AD203B41FA5}">
                      <a16:colId xmlns:a16="http://schemas.microsoft.com/office/drawing/2014/main" val="629494953"/>
                    </a:ext>
                  </a:extLst>
                </a:gridCol>
                <a:gridCol w="862141">
                  <a:extLst>
                    <a:ext uri="{9D8B030D-6E8A-4147-A177-3AD203B41FA5}">
                      <a16:colId xmlns:a16="http://schemas.microsoft.com/office/drawing/2014/main" val="3190780489"/>
                    </a:ext>
                  </a:extLst>
                </a:gridCol>
                <a:gridCol w="690198">
                  <a:extLst>
                    <a:ext uri="{9D8B030D-6E8A-4147-A177-3AD203B41FA5}">
                      <a16:colId xmlns:a16="http://schemas.microsoft.com/office/drawing/2014/main" val="3376773821"/>
                    </a:ext>
                  </a:extLst>
                </a:gridCol>
                <a:gridCol w="573954">
                  <a:extLst>
                    <a:ext uri="{9D8B030D-6E8A-4147-A177-3AD203B41FA5}">
                      <a16:colId xmlns:a16="http://schemas.microsoft.com/office/drawing/2014/main" val="1375427034"/>
                    </a:ext>
                  </a:extLst>
                </a:gridCol>
                <a:gridCol w="1627414">
                  <a:extLst>
                    <a:ext uri="{9D8B030D-6E8A-4147-A177-3AD203B41FA5}">
                      <a16:colId xmlns:a16="http://schemas.microsoft.com/office/drawing/2014/main" val="2570993469"/>
                    </a:ext>
                  </a:extLst>
                </a:gridCol>
                <a:gridCol w="1075256">
                  <a:extLst>
                    <a:ext uri="{9D8B030D-6E8A-4147-A177-3AD203B41FA5}">
                      <a16:colId xmlns:a16="http://schemas.microsoft.com/office/drawing/2014/main" val="2000845701"/>
                    </a:ext>
                  </a:extLst>
                </a:gridCol>
                <a:gridCol w="920263">
                  <a:extLst>
                    <a:ext uri="{9D8B030D-6E8A-4147-A177-3AD203B41FA5}">
                      <a16:colId xmlns:a16="http://schemas.microsoft.com/office/drawing/2014/main" val="3165145663"/>
                    </a:ext>
                  </a:extLst>
                </a:gridCol>
                <a:gridCol w="629654">
                  <a:extLst>
                    <a:ext uri="{9D8B030D-6E8A-4147-A177-3AD203B41FA5}">
                      <a16:colId xmlns:a16="http://schemas.microsoft.com/office/drawing/2014/main" val="750719960"/>
                    </a:ext>
                  </a:extLst>
                </a:gridCol>
                <a:gridCol w="823394">
                  <a:extLst>
                    <a:ext uri="{9D8B030D-6E8A-4147-A177-3AD203B41FA5}">
                      <a16:colId xmlns:a16="http://schemas.microsoft.com/office/drawing/2014/main" val="2130446575"/>
                    </a:ext>
                  </a:extLst>
                </a:gridCol>
                <a:gridCol w="784645">
                  <a:extLst>
                    <a:ext uri="{9D8B030D-6E8A-4147-A177-3AD203B41FA5}">
                      <a16:colId xmlns:a16="http://schemas.microsoft.com/office/drawing/2014/main" val="3779874647"/>
                    </a:ext>
                  </a:extLst>
                </a:gridCol>
              </a:tblGrid>
              <a:tr h="9529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Nombre del Proyecto de Inversión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responsable del proyecto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Gerente de Proyecto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Recurso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que se financia por el proyecto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Apropiación Vigente 2023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Oblig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1273517"/>
                  </a:ext>
                </a:extLst>
              </a:tr>
              <a:tr h="84708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E. INFRAESTRUCTURA Y SERVICIOS LOGÍSTICOS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SGPDN</a:t>
                      </a:r>
                      <a:b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Gral Prospectiva y Dllo Nacional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Juan Miguel Gallego Acevedo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Crédito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SCT</a:t>
                      </a:r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Contratación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417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235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56%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15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9777835"/>
                  </a:ext>
                </a:extLst>
              </a:tr>
              <a:tr h="125886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SF</a:t>
                      </a:r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Financiera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383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378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99%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56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15%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387242"/>
                  </a:ext>
                </a:extLst>
              </a:tr>
              <a:tr h="121180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SGPDN</a:t>
                      </a:r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Gral Prospectiva y Dllo Nacional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14.803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8.725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59%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259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400098"/>
                  </a:ext>
                </a:extLst>
              </a:tr>
              <a:tr h="70590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INFRAESTRUCTURA Y SERVICIOS LOGÍSTICOS (Participación Privada APP)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15.604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9.338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3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330 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2%</a:t>
                      </a:r>
                    </a:p>
                  </a:txBody>
                  <a:tcPr marL="6627" marR="6627" marT="662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407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2824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42AB4DFF-007F-2ED0-CBC9-8BF9C9485D59}"/>
              </a:ext>
            </a:extLst>
          </p:cNvPr>
          <p:cNvSpPr txBox="1"/>
          <p:nvPr/>
        </p:nvSpPr>
        <p:spPr>
          <a:xfrm>
            <a:off x="1967908" y="171450"/>
            <a:ext cx="777041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</a:rPr>
              <a:t>EJECUCION PRESUPUESTAL DE INVERSIÓN</a:t>
            </a:r>
          </a:p>
          <a:p>
            <a:pPr algn="ctr"/>
            <a:r>
              <a:rPr lang="es-MX" sz="1400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SUBDIRECCIÓN GENERAL DE PROSPECTIVA Y DESARROLLO NACIONAL </a:t>
            </a:r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C2B4398-F3E4-8D33-56A0-6D0D355537A4}"/>
              </a:ext>
            </a:extLst>
          </p:cNvPr>
          <p:cNvSpPr txBox="1"/>
          <p:nvPr/>
        </p:nvSpPr>
        <p:spPr>
          <a:xfrm>
            <a:off x="9864039" y="1006373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4174440" y="802392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952E1372-DB86-85B7-3096-7754506E00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040750"/>
              </p:ext>
            </p:extLst>
          </p:nvPr>
        </p:nvGraphicFramePr>
        <p:xfrm>
          <a:off x="272954" y="1160056"/>
          <a:ext cx="11590004" cy="5499095"/>
        </p:xfrm>
        <a:graphic>
          <a:graphicData uri="http://schemas.openxmlformats.org/drawingml/2006/table">
            <a:tbl>
              <a:tblPr/>
              <a:tblGrid>
                <a:gridCol w="1446664">
                  <a:extLst>
                    <a:ext uri="{9D8B030D-6E8A-4147-A177-3AD203B41FA5}">
                      <a16:colId xmlns:a16="http://schemas.microsoft.com/office/drawing/2014/main" val="3918502313"/>
                    </a:ext>
                  </a:extLst>
                </a:gridCol>
                <a:gridCol w="1078173">
                  <a:extLst>
                    <a:ext uri="{9D8B030D-6E8A-4147-A177-3AD203B41FA5}">
                      <a16:colId xmlns:a16="http://schemas.microsoft.com/office/drawing/2014/main" val="3062360960"/>
                    </a:ext>
                  </a:extLst>
                </a:gridCol>
                <a:gridCol w="818866">
                  <a:extLst>
                    <a:ext uri="{9D8B030D-6E8A-4147-A177-3AD203B41FA5}">
                      <a16:colId xmlns:a16="http://schemas.microsoft.com/office/drawing/2014/main" val="1077362676"/>
                    </a:ext>
                  </a:extLst>
                </a:gridCol>
                <a:gridCol w="286603">
                  <a:extLst>
                    <a:ext uri="{9D8B030D-6E8A-4147-A177-3AD203B41FA5}">
                      <a16:colId xmlns:a16="http://schemas.microsoft.com/office/drawing/2014/main" val="1603125449"/>
                    </a:ext>
                  </a:extLst>
                </a:gridCol>
                <a:gridCol w="573206">
                  <a:extLst>
                    <a:ext uri="{9D8B030D-6E8A-4147-A177-3AD203B41FA5}">
                      <a16:colId xmlns:a16="http://schemas.microsoft.com/office/drawing/2014/main" val="978398969"/>
                    </a:ext>
                  </a:extLst>
                </a:gridCol>
                <a:gridCol w="3132117">
                  <a:extLst>
                    <a:ext uri="{9D8B030D-6E8A-4147-A177-3AD203B41FA5}">
                      <a16:colId xmlns:a16="http://schemas.microsoft.com/office/drawing/2014/main" val="4072157889"/>
                    </a:ext>
                  </a:extLst>
                </a:gridCol>
                <a:gridCol w="989507">
                  <a:extLst>
                    <a:ext uri="{9D8B030D-6E8A-4147-A177-3AD203B41FA5}">
                      <a16:colId xmlns:a16="http://schemas.microsoft.com/office/drawing/2014/main" val="3279735607"/>
                    </a:ext>
                  </a:extLst>
                </a:gridCol>
                <a:gridCol w="1015987">
                  <a:extLst>
                    <a:ext uri="{9D8B030D-6E8A-4147-A177-3AD203B41FA5}">
                      <a16:colId xmlns:a16="http://schemas.microsoft.com/office/drawing/2014/main" val="163732174"/>
                    </a:ext>
                  </a:extLst>
                </a:gridCol>
                <a:gridCol w="632803">
                  <a:extLst>
                    <a:ext uri="{9D8B030D-6E8A-4147-A177-3AD203B41FA5}">
                      <a16:colId xmlns:a16="http://schemas.microsoft.com/office/drawing/2014/main" val="3451524849"/>
                    </a:ext>
                  </a:extLst>
                </a:gridCol>
                <a:gridCol w="985227">
                  <a:extLst>
                    <a:ext uri="{9D8B030D-6E8A-4147-A177-3AD203B41FA5}">
                      <a16:colId xmlns:a16="http://schemas.microsoft.com/office/drawing/2014/main" val="194686947"/>
                    </a:ext>
                  </a:extLst>
                </a:gridCol>
                <a:gridCol w="630851">
                  <a:extLst>
                    <a:ext uri="{9D8B030D-6E8A-4147-A177-3AD203B41FA5}">
                      <a16:colId xmlns:a16="http://schemas.microsoft.com/office/drawing/2014/main" val="269151454"/>
                    </a:ext>
                  </a:extLst>
                </a:gridCol>
              </a:tblGrid>
              <a:tr h="4078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Nombre del Proyecto de Inversión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responsable del proyecto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Gerente de Proyecto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Recurso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que se financia por el proyecto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Apropiación Vigente 2023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Oblig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876948"/>
                  </a:ext>
                </a:extLst>
              </a:tr>
              <a:tr h="443117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F. EFICIENCIA INSTITUCIONAL PARA EL CUMPLIMIENTO DE LOS ACUERDOS REALIZADOS CON LAS COMUNIDADES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SGPDN</a:t>
                      </a:r>
                      <a:b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Gral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Prospectiva y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Dllo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Nacional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Juan Miguel Gallego Acevedo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Nación 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DADS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Ambiente y Dllo Sostenible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4.717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4.287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91%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332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344189"/>
                  </a:ext>
                </a:extLst>
              </a:tr>
              <a:tr h="48843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DDRS</a:t>
                      </a: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Dllo Rural Sostenible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2.194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1.841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84%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170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651627"/>
                  </a:ext>
                </a:extLst>
              </a:tr>
              <a:tr h="30212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DDU</a:t>
                      </a: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Dllo Urbano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4.730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3.281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69%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206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9443832"/>
                  </a:ext>
                </a:extLst>
              </a:tr>
              <a:tr h="41793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DENDD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Economía Naranja y Dllo Digital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4.345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3.207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74%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267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254540"/>
                  </a:ext>
                </a:extLst>
              </a:tr>
              <a:tr h="60425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DGDHP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Gobierno, DDHH y Paz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16.725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8.078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48%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615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593933"/>
                  </a:ext>
                </a:extLst>
              </a:tr>
              <a:tr h="52368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DIES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Infraestructura y Energía Sostenible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7.283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2.239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146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434669"/>
                  </a:ext>
                </a:extLst>
              </a:tr>
              <a:tr h="38269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DIDE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Innovación y Dllo Empresarial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4.202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2.523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60%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193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456214"/>
                  </a:ext>
                </a:extLst>
              </a:tr>
              <a:tr h="36255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DJSD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Justicia, Seguridad y Defensa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3.412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2.480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73%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243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1040518"/>
                  </a:ext>
                </a:extLst>
              </a:tr>
              <a:tr h="6394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SGPDN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Gral Prospectiva y Dllo Nacional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4.020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2.346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58%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294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0200810"/>
                  </a:ext>
                </a:extLst>
              </a:tr>
              <a:tr h="39779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 FORTALECIMIENTO POLITICAS PUBLICAS SECTORIALES E INTERSECTORIALES (Sectorial)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51.628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30.281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59%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2.467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2208577"/>
                  </a:ext>
                </a:extLst>
              </a:tr>
              <a:tr h="39276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 GENERAL SUBDIRECCIÓN GENERAL DE PROSPECTIVA Y DESARROLLO NACIONAL - SGPDN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89.937 </a:t>
                      </a:r>
                    </a:p>
                  </a:txBody>
                  <a:tcPr marL="4086" marR="4086" marT="408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50.668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56%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3.251 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4%</a:t>
                      </a:r>
                    </a:p>
                  </a:txBody>
                  <a:tcPr marL="4086" marR="4086" marT="4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328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481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C8227-9D34-1DDF-CB3D-1CE3B27FD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2857" y="192985"/>
            <a:ext cx="5867400" cy="1003512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</a:pPr>
            <a:r>
              <a:rPr lang="es-MX" sz="20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Proyectos de Inversión 2024 (2)</a:t>
            </a:r>
            <a:br>
              <a:rPr lang="es-MX" sz="20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s-CO" sz="20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Dirección General</a:t>
            </a:r>
            <a:endParaRPr lang="es-CO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6" name="Google Shape;155;p16">
            <a:extLst>
              <a:ext uri="{FF2B5EF4-FFF2-40B4-BE49-F238E27FC236}">
                <a16:creationId xmlns:a16="http://schemas.microsoft.com/office/drawing/2014/main" id="{BDD6C39A-7F63-79E8-94CB-D471E0881F73}"/>
              </a:ext>
            </a:extLst>
          </p:cNvPr>
          <p:cNvSpPr txBox="1"/>
          <p:nvPr/>
        </p:nvSpPr>
        <p:spPr>
          <a:xfrm>
            <a:off x="2774810" y="4161908"/>
            <a:ext cx="3125823" cy="42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Visión Largo Plazo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Grupo </a:t>
            </a:r>
            <a:r>
              <a:rPr lang="es-CO" sz="1400" b="1" dirty="0" err="1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Conpes</a:t>
            </a:r>
            <a:r>
              <a:rPr lang="es-CO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 </a:t>
            </a:r>
            <a:endParaRPr lang="en" sz="1400" b="1" dirty="0">
              <a:solidFill>
                <a:srgbClr val="FFB526"/>
              </a:solidFill>
              <a:latin typeface="Verdana" panose="020B0604030504040204" pitchFamily="34" charset="0"/>
              <a:ea typeface="Verdana" panose="020B0604030504040204" pitchFamily="34" charset="0"/>
              <a:cs typeface="Fira Sans Extra Condensed"/>
              <a:sym typeface="Fira Sans Extra Condensed"/>
            </a:endParaRPr>
          </a:p>
        </p:txBody>
      </p:sp>
      <p:grpSp>
        <p:nvGrpSpPr>
          <p:cNvPr id="42" name="Grupo 41">
            <a:extLst>
              <a:ext uri="{FF2B5EF4-FFF2-40B4-BE49-F238E27FC236}">
                <a16:creationId xmlns:a16="http://schemas.microsoft.com/office/drawing/2014/main" id="{3F01C4F9-190F-B7FE-5623-21BD5085054D}"/>
              </a:ext>
            </a:extLst>
          </p:cNvPr>
          <p:cNvGrpSpPr/>
          <p:nvPr/>
        </p:nvGrpSpPr>
        <p:grpSpPr>
          <a:xfrm>
            <a:off x="3254846" y="2231107"/>
            <a:ext cx="2114070" cy="1648416"/>
            <a:chOff x="5711100" y="2476713"/>
            <a:chExt cx="2114070" cy="1648416"/>
          </a:xfrm>
        </p:grpSpPr>
        <p:sp>
          <p:nvSpPr>
            <p:cNvPr id="63" name="Google Shape;149;p16">
              <a:extLst>
                <a:ext uri="{FF2B5EF4-FFF2-40B4-BE49-F238E27FC236}">
                  <a16:creationId xmlns:a16="http://schemas.microsoft.com/office/drawing/2014/main" id="{DF61F0ED-E788-C6EE-6059-A3A15F2F4CD1}"/>
                </a:ext>
              </a:extLst>
            </p:cNvPr>
            <p:cNvSpPr/>
            <p:nvPr/>
          </p:nvSpPr>
          <p:spPr>
            <a:xfrm>
              <a:off x="5989314" y="2476713"/>
              <a:ext cx="1835856" cy="1648416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64" name="Google Shape;150;p16">
              <a:extLst>
                <a:ext uri="{FF2B5EF4-FFF2-40B4-BE49-F238E27FC236}">
                  <a16:creationId xmlns:a16="http://schemas.microsoft.com/office/drawing/2014/main" id="{75036E9A-C4A5-02C8-F05B-EA5F137E8DEE}"/>
                </a:ext>
              </a:extLst>
            </p:cNvPr>
            <p:cNvGrpSpPr/>
            <p:nvPr/>
          </p:nvGrpSpPr>
          <p:grpSpPr>
            <a:xfrm>
              <a:off x="5711100" y="3154257"/>
              <a:ext cx="413293" cy="293226"/>
              <a:chOff x="916225" y="3764500"/>
              <a:chExt cx="288600" cy="183000"/>
            </a:xfrm>
          </p:grpSpPr>
          <p:sp>
            <p:nvSpPr>
              <p:cNvPr id="74" name="Google Shape;151;p16">
                <a:extLst>
                  <a:ext uri="{FF2B5EF4-FFF2-40B4-BE49-F238E27FC236}">
                    <a16:creationId xmlns:a16="http://schemas.microsoft.com/office/drawing/2014/main" id="{DB8CC4A2-3CA9-8A15-F5DD-ADE494C5729C}"/>
                  </a:ext>
                </a:extLst>
              </p:cNvPr>
              <p:cNvSpPr/>
              <p:nvPr/>
            </p:nvSpPr>
            <p:spPr>
              <a:xfrm>
                <a:off x="1021825" y="3764500"/>
                <a:ext cx="183000" cy="1830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75" name="Google Shape;152;p16">
                <a:extLst>
                  <a:ext uri="{FF2B5EF4-FFF2-40B4-BE49-F238E27FC236}">
                    <a16:creationId xmlns:a16="http://schemas.microsoft.com/office/drawing/2014/main" id="{FA648876-A284-06FB-4B6B-D4C29E5B9842}"/>
                  </a:ext>
                </a:extLst>
              </p:cNvPr>
              <p:cNvSpPr/>
              <p:nvPr/>
            </p:nvSpPr>
            <p:spPr>
              <a:xfrm>
                <a:off x="1067575" y="3810250"/>
                <a:ext cx="91500" cy="91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76" name="Google Shape;153;p16">
                <a:extLst>
                  <a:ext uri="{FF2B5EF4-FFF2-40B4-BE49-F238E27FC236}">
                    <a16:creationId xmlns:a16="http://schemas.microsoft.com/office/drawing/2014/main" id="{1D9E0CC6-B8B2-A660-61B2-00E7B71AFD63}"/>
                  </a:ext>
                </a:extLst>
              </p:cNvPr>
              <p:cNvCxnSpPr>
                <a:stCxn id="74" idx="2"/>
              </p:cNvCxnSpPr>
              <p:nvPr/>
            </p:nvCxnSpPr>
            <p:spPr>
              <a:xfrm rot="10800000">
                <a:off x="916225" y="3856000"/>
                <a:ext cx="1056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7" name="Google Shape;109;p16">
            <a:extLst>
              <a:ext uri="{FF2B5EF4-FFF2-40B4-BE49-F238E27FC236}">
                <a16:creationId xmlns:a16="http://schemas.microsoft.com/office/drawing/2014/main" id="{CEE2223A-7C2A-64B1-65ED-23A1C5930B19}"/>
              </a:ext>
            </a:extLst>
          </p:cNvPr>
          <p:cNvSpPr txBox="1"/>
          <p:nvPr/>
        </p:nvSpPr>
        <p:spPr>
          <a:xfrm>
            <a:off x="3385431" y="5341901"/>
            <a:ext cx="2229448" cy="79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Recursos</a:t>
            </a:r>
            <a:r>
              <a:rPr lang="en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 Nación</a:t>
            </a:r>
          </a:p>
          <a:p>
            <a:pPr algn="ctr"/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algn="ctr"/>
            <a:r>
              <a:rPr lang="es-CO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Apr</a:t>
            </a: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. Vigente </a:t>
            </a:r>
          </a:p>
          <a:p>
            <a:pPr algn="ctr"/>
            <a:r>
              <a:rPr lang="es-CO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$4.348 millones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compromisos 43%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obligaciones  4%</a:t>
            </a:r>
          </a:p>
          <a:p>
            <a:pPr algn="ctr"/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6F1C7CB-D36C-B4D3-FD4F-6B1382DB2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1255" y="163318"/>
            <a:ext cx="1364315" cy="1440952"/>
          </a:xfrm>
          <a:prstGeom prst="rect">
            <a:avLst/>
          </a:prstGeom>
        </p:spPr>
      </p:pic>
      <p:sp>
        <p:nvSpPr>
          <p:cNvPr id="13" name="Google Shape;109;p16">
            <a:extLst>
              <a:ext uri="{FF2B5EF4-FFF2-40B4-BE49-F238E27FC236}">
                <a16:creationId xmlns:a16="http://schemas.microsoft.com/office/drawing/2014/main" id="{63255D41-4B3C-B5A4-EBB2-B508D85DB326}"/>
              </a:ext>
            </a:extLst>
          </p:cNvPr>
          <p:cNvSpPr txBox="1"/>
          <p:nvPr/>
        </p:nvSpPr>
        <p:spPr>
          <a:xfrm>
            <a:off x="8644371" y="844677"/>
            <a:ext cx="1291199" cy="591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s-E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Work Sans"/>
              <a:sym typeface="Roboto"/>
            </a:endParaRPr>
          </a:p>
          <a:p>
            <a:pPr algn="ctr"/>
            <a:r>
              <a:rPr lang="es-CO" sz="1600" b="1" dirty="0">
                <a:solidFill>
                  <a:srgbClr val="FFB526"/>
                </a:solidFill>
              </a:rPr>
              <a:t>$57.348</a:t>
            </a:r>
          </a:p>
          <a:p>
            <a:pPr algn="ctr"/>
            <a:r>
              <a:rPr lang="es-CO" sz="1600" b="1" dirty="0">
                <a:solidFill>
                  <a:srgbClr val="FFB526"/>
                </a:solidFill>
              </a:rPr>
              <a:t>millones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Work Sans"/>
              <a:sym typeface="Roboto"/>
            </a:endParaRPr>
          </a:p>
        </p:txBody>
      </p:sp>
      <p:pic>
        <p:nvPicPr>
          <p:cNvPr id="50" name="Picture 10" descr="Icono de implementación aislado sobre fondo blanco ilustración vectorial |  Vector Premium">
            <a:extLst>
              <a:ext uri="{FF2B5EF4-FFF2-40B4-BE49-F238E27FC236}">
                <a16:creationId xmlns:a16="http://schemas.microsoft.com/office/drawing/2014/main" id="{83833408-46B5-F302-DB5A-F58C701A8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761" y="2072289"/>
            <a:ext cx="1835856" cy="183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oogle Shape;122;p16">
            <a:extLst>
              <a:ext uri="{FF2B5EF4-FFF2-40B4-BE49-F238E27FC236}">
                <a16:creationId xmlns:a16="http://schemas.microsoft.com/office/drawing/2014/main" id="{0A01D45F-F7B5-D6EA-60BD-DEA506CF49F8}"/>
              </a:ext>
            </a:extLst>
          </p:cNvPr>
          <p:cNvGrpSpPr/>
          <p:nvPr/>
        </p:nvGrpSpPr>
        <p:grpSpPr>
          <a:xfrm>
            <a:off x="6500102" y="4102010"/>
            <a:ext cx="2269765" cy="2061229"/>
            <a:chOff x="5701387" y="3026543"/>
            <a:chExt cx="1646264" cy="1426592"/>
          </a:xfrm>
        </p:grpSpPr>
        <p:sp>
          <p:nvSpPr>
            <p:cNvPr id="4" name="Google Shape;123;p16">
              <a:extLst>
                <a:ext uri="{FF2B5EF4-FFF2-40B4-BE49-F238E27FC236}">
                  <a16:creationId xmlns:a16="http://schemas.microsoft.com/office/drawing/2014/main" id="{86E40BB0-DE1F-E816-0206-2BCE0380FF27}"/>
                </a:ext>
              </a:extLst>
            </p:cNvPr>
            <p:cNvSpPr txBox="1"/>
            <p:nvPr/>
          </p:nvSpPr>
          <p:spPr>
            <a:xfrm>
              <a:off x="5786785" y="3904435"/>
              <a:ext cx="1560866" cy="54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Verdana" panose="020B0604030504040204" pitchFamily="34" charset="0"/>
                  <a:ea typeface="Verdana" panose="020B0604030504040204" pitchFamily="34" charset="0"/>
                  <a:sym typeface="Roboto"/>
                </a:rPr>
                <a:t>Recursos</a:t>
              </a:r>
              <a:r>
                <a:rPr lang="en" sz="1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Verdana" panose="020B0604030504040204" pitchFamily="34" charset="0"/>
                  <a:ea typeface="Verdana" panose="020B0604030504040204" pitchFamily="34" charset="0"/>
                  <a:sym typeface="Roboto"/>
                </a:rPr>
                <a:t> Nación</a:t>
              </a:r>
            </a:p>
            <a:p>
              <a:pPr marL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en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endParaRPr>
            </a:p>
            <a:p>
              <a:pPr algn="ctr"/>
              <a:r>
                <a:rPr lang="es-CO" sz="1400" b="1" dirty="0" err="1">
                  <a:latin typeface="Verdana" panose="020B0604030504040204" pitchFamily="34" charset="0"/>
                  <a:ea typeface="Verdana" panose="020B0604030504040204" pitchFamily="34" charset="0"/>
                </a:rPr>
                <a:t>Apr</a:t>
              </a:r>
              <a:r>
                <a:rPr lang="es-CO" sz="1400" b="1" dirty="0">
                  <a:latin typeface="Verdana" panose="020B0604030504040204" pitchFamily="34" charset="0"/>
                  <a:ea typeface="Verdana" panose="020B0604030504040204" pitchFamily="34" charset="0"/>
                </a:rPr>
                <a:t>. Vigente </a:t>
              </a:r>
            </a:p>
            <a:p>
              <a:pPr algn="ctr"/>
              <a:r>
                <a:rPr lang="es-CO" sz="14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es-CO" sz="14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$53.000 millones</a:t>
              </a:r>
            </a:p>
            <a:p>
              <a:pPr algn="ctr"/>
              <a:r>
                <a:rPr lang="es-CO" sz="1400" b="1" dirty="0">
                  <a:latin typeface="Verdana" panose="020B0604030504040204" pitchFamily="34" charset="0"/>
                  <a:ea typeface="Verdana" panose="020B0604030504040204" pitchFamily="34" charset="0"/>
                </a:rPr>
                <a:t>compromisos 12%</a:t>
              </a:r>
            </a:p>
            <a:p>
              <a:pPr algn="ctr"/>
              <a:r>
                <a:rPr lang="es-CO" sz="1400" b="1" dirty="0">
                  <a:latin typeface="Verdana" panose="020B0604030504040204" pitchFamily="34" charset="0"/>
                  <a:ea typeface="Verdana" panose="020B0604030504040204" pitchFamily="34" charset="0"/>
                </a:rPr>
                <a:t>obligaciones  1,2%</a:t>
              </a:r>
            </a:p>
            <a:p>
              <a:pPr algn="ctr"/>
              <a:endParaRPr lang="es-CO" sz="1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marL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endParaRPr>
            </a:p>
          </p:txBody>
        </p:sp>
        <p:sp>
          <p:nvSpPr>
            <p:cNvPr id="5" name="Google Shape;124;p16">
              <a:extLst>
                <a:ext uri="{FF2B5EF4-FFF2-40B4-BE49-F238E27FC236}">
                  <a16:creationId xmlns:a16="http://schemas.microsoft.com/office/drawing/2014/main" id="{2592A589-C123-F128-0FC0-0D30278E961F}"/>
                </a:ext>
              </a:extLst>
            </p:cNvPr>
            <p:cNvSpPr txBox="1"/>
            <p:nvPr/>
          </p:nvSpPr>
          <p:spPr>
            <a:xfrm>
              <a:off x="5701387" y="3026543"/>
              <a:ext cx="1639758" cy="29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 dirty="0">
                  <a:solidFill>
                    <a:srgbClr val="FFB526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rPr>
                <a:t>Fortalecimiento TIC</a:t>
              </a: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es-CO" sz="1400" b="1" dirty="0">
                <a:solidFill>
                  <a:schemeClr val="dk2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endParaRPr>
            </a:p>
          </p:txBody>
        </p:sp>
      </p:grpSp>
      <p:pic>
        <p:nvPicPr>
          <p:cNvPr id="6" name="Gráfico 5" descr="Interfaz de la experiencia de usuario con relleno sólido">
            <a:extLst>
              <a:ext uri="{FF2B5EF4-FFF2-40B4-BE49-F238E27FC236}">
                <a16:creationId xmlns:a16="http://schemas.microsoft.com/office/drawing/2014/main" id="{6693B48C-984E-95AA-BB07-8566A97C50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007863" y="2303730"/>
            <a:ext cx="1440622" cy="1440622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709795F8-D5F5-20BC-5D3C-06BBCBA98E9E}"/>
              </a:ext>
            </a:extLst>
          </p:cNvPr>
          <p:cNvGrpSpPr/>
          <p:nvPr/>
        </p:nvGrpSpPr>
        <p:grpSpPr>
          <a:xfrm>
            <a:off x="6352584" y="2206319"/>
            <a:ext cx="2262477" cy="1648421"/>
            <a:chOff x="8051668" y="2476714"/>
            <a:chExt cx="2262477" cy="1648421"/>
          </a:xfrm>
          <a:noFill/>
        </p:grpSpPr>
        <p:sp>
          <p:nvSpPr>
            <p:cNvPr id="11" name="Google Shape;117;p16">
              <a:extLst>
                <a:ext uri="{FF2B5EF4-FFF2-40B4-BE49-F238E27FC236}">
                  <a16:creationId xmlns:a16="http://schemas.microsoft.com/office/drawing/2014/main" id="{E5FA4925-8F32-0292-47C9-0F174BA1BE95}"/>
                </a:ext>
              </a:extLst>
            </p:cNvPr>
            <p:cNvSpPr/>
            <p:nvPr/>
          </p:nvSpPr>
          <p:spPr>
            <a:xfrm>
              <a:off x="8353993" y="2476714"/>
              <a:ext cx="1960152" cy="1648421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12" name="Google Shape;118;p16">
              <a:extLst>
                <a:ext uri="{FF2B5EF4-FFF2-40B4-BE49-F238E27FC236}">
                  <a16:creationId xmlns:a16="http://schemas.microsoft.com/office/drawing/2014/main" id="{C6EC736C-F93C-44A7-F6AF-B26DCB8EE629}"/>
                </a:ext>
              </a:extLst>
            </p:cNvPr>
            <p:cNvGrpSpPr/>
            <p:nvPr/>
          </p:nvGrpSpPr>
          <p:grpSpPr>
            <a:xfrm>
              <a:off x="8051668" y="3134804"/>
              <a:ext cx="460731" cy="293227"/>
              <a:chOff x="869849" y="3752358"/>
              <a:chExt cx="301323" cy="183000"/>
            </a:xfrm>
            <a:grpFill/>
          </p:grpSpPr>
          <p:sp>
            <p:nvSpPr>
              <p:cNvPr id="14" name="Google Shape;119;p16">
                <a:extLst>
                  <a:ext uri="{FF2B5EF4-FFF2-40B4-BE49-F238E27FC236}">
                    <a16:creationId xmlns:a16="http://schemas.microsoft.com/office/drawing/2014/main" id="{2A3EF800-BD4E-6956-7D0C-AAAC3A08799E}"/>
                  </a:ext>
                </a:extLst>
              </p:cNvPr>
              <p:cNvSpPr/>
              <p:nvPr/>
            </p:nvSpPr>
            <p:spPr>
              <a:xfrm>
                <a:off x="988172" y="3752358"/>
                <a:ext cx="183000" cy="183000"/>
              </a:xfrm>
              <a:prstGeom prst="ellipse">
                <a:avLst/>
              </a:prstGeom>
              <a:grpFill/>
              <a:ln w="19050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5" name="Google Shape;120;p16">
                <a:extLst>
                  <a:ext uri="{FF2B5EF4-FFF2-40B4-BE49-F238E27FC236}">
                    <a16:creationId xmlns:a16="http://schemas.microsoft.com/office/drawing/2014/main" id="{7BB6CD64-E8B2-3780-AF3E-413A494B2212}"/>
                  </a:ext>
                </a:extLst>
              </p:cNvPr>
              <p:cNvSpPr/>
              <p:nvPr/>
            </p:nvSpPr>
            <p:spPr>
              <a:xfrm>
                <a:off x="1067575" y="3810250"/>
                <a:ext cx="91500" cy="915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16" name="Google Shape;121;p16">
                <a:extLst>
                  <a:ext uri="{FF2B5EF4-FFF2-40B4-BE49-F238E27FC236}">
                    <a16:creationId xmlns:a16="http://schemas.microsoft.com/office/drawing/2014/main" id="{C8EFFC64-DD95-A92A-880B-7732320253F4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869849" y="3843015"/>
                <a:ext cx="105600" cy="0"/>
              </a:xfrm>
              <a:prstGeom prst="straightConnector1">
                <a:avLst/>
              </a:prstGeom>
              <a:grp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36" name="Google Shape;120;p16">
            <a:extLst>
              <a:ext uri="{FF2B5EF4-FFF2-40B4-BE49-F238E27FC236}">
                <a16:creationId xmlns:a16="http://schemas.microsoft.com/office/drawing/2014/main" id="{318DA2F9-42CA-E838-845D-4F9C02130D41}"/>
              </a:ext>
            </a:extLst>
          </p:cNvPr>
          <p:cNvSpPr/>
          <p:nvPr/>
        </p:nvSpPr>
        <p:spPr>
          <a:xfrm>
            <a:off x="6594208" y="2928767"/>
            <a:ext cx="139906" cy="1466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534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4D7F6034-6F20-A273-EDFF-142414D2F598}"/>
              </a:ext>
            </a:extLst>
          </p:cNvPr>
          <p:cNvSpPr txBox="1"/>
          <p:nvPr/>
        </p:nvSpPr>
        <p:spPr>
          <a:xfrm>
            <a:off x="1810745" y="0"/>
            <a:ext cx="777041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latin typeface="Verdana" panose="020B0604030504040204" pitchFamily="34" charset="0"/>
                <a:ea typeface="Verdana" panose="020B0604030504040204" pitchFamily="34" charset="0"/>
              </a:rPr>
              <a:t>EJECUCION PRESUPUESTAL DE INVERSIÓN</a:t>
            </a:r>
          </a:p>
          <a:p>
            <a:pPr algn="ctr"/>
            <a:r>
              <a:rPr lang="es-MX" sz="1600" b="1" dirty="0">
                <a:latin typeface="Verdana" panose="020B0604030504040204" pitchFamily="34" charset="0"/>
                <a:ea typeface="Verdana" panose="020B0604030504040204" pitchFamily="34" charset="0"/>
              </a:rPr>
              <a:t>DIRECCIÓN GENERAL</a:t>
            </a:r>
            <a:endParaRPr lang="es-CO" sz="1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B421B73-78E6-45F4-C2B2-401473C7528D}"/>
              </a:ext>
            </a:extLst>
          </p:cNvPr>
          <p:cNvSpPr txBox="1"/>
          <p:nvPr/>
        </p:nvSpPr>
        <p:spPr>
          <a:xfrm>
            <a:off x="9747090" y="820171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3989756" y="712201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936BE512-C3EC-18AF-9EDF-A899DDD478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623233"/>
              </p:ext>
            </p:extLst>
          </p:nvPr>
        </p:nvGraphicFramePr>
        <p:xfrm>
          <a:off x="341194" y="1269243"/>
          <a:ext cx="11518707" cy="5308979"/>
        </p:xfrm>
        <a:graphic>
          <a:graphicData uri="http://schemas.openxmlformats.org/drawingml/2006/table">
            <a:tbl>
              <a:tblPr/>
              <a:tblGrid>
                <a:gridCol w="2319851">
                  <a:extLst>
                    <a:ext uri="{9D8B030D-6E8A-4147-A177-3AD203B41FA5}">
                      <a16:colId xmlns:a16="http://schemas.microsoft.com/office/drawing/2014/main" val="3700361042"/>
                    </a:ext>
                  </a:extLst>
                </a:gridCol>
                <a:gridCol w="1159927">
                  <a:extLst>
                    <a:ext uri="{9D8B030D-6E8A-4147-A177-3AD203B41FA5}">
                      <a16:colId xmlns:a16="http://schemas.microsoft.com/office/drawing/2014/main" val="935365665"/>
                    </a:ext>
                  </a:extLst>
                </a:gridCol>
                <a:gridCol w="956939">
                  <a:extLst>
                    <a:ext uri="{9D8B030D-6E8A-4147-A177-3AD203B41FA5}">
                      <a16:colId xmlns:a16="http://schemas.microsoft.com/office/drawing/2014/main" val="1450329157"/>
                    </a:ext>
                  </a:extLst>
                </a:gridCol>
                <a:gridCol w="347977">
                  <a:extLst>
                    <a:ext uri="{9D8B030D-6E8A-4147-A177-3AD203B41FA5}">
                      <a16:colId xmlns:a16="http://schemas.microsoft.com/office/drawing/2014/main" val="2549254507"/>
                    </a:ext>
                  </a:extLst>
                </a:gridCol>
                <a:gridCol w="444638">
                  <a:extLst>
                    <a:ext uri="{9D8B030D-6E8A-4147-A177-3AD203B41FA5}">
                      <a16:colId xmlns:a16="http://schemas.microsoft.com/office/drawing/2014/main" val="623613147"/>
                    </a:ext>
                  </a:extLst>
                </a:gridCol>
                <a:gridCol w="1288806">
                  <a:extLst>
                    <a:ext uri="{9D8B030D-6E8A-4147-A177-3AD203B41FA5}">
                      <a16:colId xmlns:a16="http://schemas.microsoft.com/office/drawing/2014/main" val="1180272369"/>
                    </a:ext>
                  </a:extLst>
                </a:gridCol>
                <a:gridCol w="1430576">
                  <a:extLst>
                    <a:ext uri="{9D8B030D-6E8A-4147-A177-3AD203B41FA5}">
                      <a16:colId xmlns:a16="http://schemas.microsoft.com/office/drawing/2014/main" val="2832416563"/>
                    </a:ext>
                  </a:extLst>
                </a:gridCol>
                <a:gridCol w="1211478">
                  <a:extLst>
                    <a:ext uri="{9D8B030D-6E8A-4147-A177-3AD203B41FA5}">
                      <a16:colId xmlns:a16="http://schemas.microsoft.com/office/drawing/2014/main" val="2832381267"/>
                    </a:ext>
                  </a:extLst>
                </a:gridCol>
                <a:gridCol w="708843">
                  <a:extLst>
                    <a:ext uri="{9D8B030D-6E8A-4147-A177-3AD203B41FA5}">
                      <a16:colId xmlns:a16="http://schemas.microsoft.com/office/drawing/2014/main" val="213694783"/>
                    </a:ext>
                  </a:extLst>
                </a:gridCol>
                <a:gridCol w="915053">
                  <a:extLst>
                    <a:ext uri="{9D8B030D-6E8A-4147-A177-3AD203B41FA5}">
                      <a16:colId xmlns:a16="http://schemas.microsoft.com/office/drawing/2014/main" val="3456347474"/>
                    </a:ext>
                  </a:extLst>
                </a:gridCol>
                <a:gridCol w="734619">
                  <a:extLst>
                    <a:ext uri="{9D8B030D-6E8A-4147-A177-3AD203B41FA5}">
                      <a16:colId xmlns:a16="http://schemas.microsoft.com/office/drawing/2014/main" val="2408819329"/>
                    </a:ext>
                  </a:extLst>
                </a:gridCol>
              </a:tblGrid>
              <a:tr h="5998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Nombre del Proyecto de Inversión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responsable del proyecto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Gerente de Proyecto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Recurso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que se financia por el proyecto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Apropiación Vigente 2023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Oblig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12841"/>
                  </a:ext>
                </a:extLst>
              </a:tr>
              <a:tr h="111909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B. ENTIDADES PÚBLICAS TERRITORIALES Y NACIONALES FORTALECIDAS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OTSI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José Alfredo Ruíz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Nación 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OTSI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Ofic. Tecnología y Sistemas de Información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53.000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6.182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12%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614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1,2%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0346845"/>
                  </a:ext>
                </a:extLst>
              </a:tr>
              <a:tr h="393921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ENTIDADES PÚBLICAS TERRITORIALES Y NACIONALES FORTALECIDAS (Fortalecimiento de las TIC)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53.000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6.182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12%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614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1,2%</a:t>
                      </a:r>
                    </a:p>
                  </a:txBody>
                  <a:tcPr marL="7338" marR="7338" marT="733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295049"/>
                  </a:ext>
                </a:extLst>
              </a:tr>
              <a:tr h="46554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F. EFICIENCIA INSTITUCIONAL PARA EL CUMPLIMIENTO DE LOS ACUERDOS REALIZADOS CON LAS COMUNIDADES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G. CON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Grupo Conpes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Daniel Monsalve Ortiz 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11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Nación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DG</a:t>
                      </a: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General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   200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  -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-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021592"/>
                  </a:ext>
                </a:extLst>
              </a:tr>
              <a:tr h="39392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GCONPES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 3.724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1.672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45%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190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004240"/>
                  </a:ext>
                </a:extLst>
              </a:tr>
              <a:tr h="66250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DDS</a:t>
                      </a: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de Dllo Social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   224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214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96%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-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74905"/>
                  </a:ext>
                </a:extLst>
              </a:tr>
              <a:tr h="78784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DJSD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de Just, Seguridad y Defensa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   200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  -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-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584212"/>
                  </a:ext>
                </a:extLst>
              </a:tr>
              <a:tr h="53716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 EFICIENCIA INSTITUCIONAL PARA EL CUMPLIMIENTO DE LOS ACUERDOS REALIZADOS CON LAS COMUNIDADES (Visión a largo plazo)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4.348 </a:t>
                      </a:r>
                    </a:p>
                  </a:txBody>
                  <a:tcPr marL="7338" marR="7338" marT="733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1.886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43%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190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4%</a:t>
                      </a:r>
                    </a:p>
                  </a:txBody>
                  <a:tcPr marL="7338" marR="7338" marT="733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473950"/>
                  </a:ext>
                </a:extLst>
              </a:tr>
              <a:tr h="349158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 Dirección General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57.348 </a:t>
                      </a:r>
                    </a:p>
                  </a:txBody>
                  <a:tcPr marL="7338" marR="7338" marT="733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8.067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804 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1%</a:t>
                      </a:r>
                    </a:p>
                  </a:txBody>
                  <a:tcPr marL="7338" marR="7338" marT="733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803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449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C8227-9D34-1DDF-CB3D-1CE3B27FD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8045" y="162819"/>
            <a:ext cx="5867400" cy="965894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</a:pPr>
            <a:r>
              <a:rPr lang="es-MX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Proyectos de Inversión 2024 (2)</a:t>
            </a:r>
            <a:br>
              <a:rPr lang="es-MX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s-CO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Secretaría General</a:t>
            </a:r>
            <a:endParaRPr lang="es-CO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3" name="Google Shape;122;p16">
            <a:extLst>
              <a:ext uri="{FF2B5EF4-FFF2-40B4-BE49-F238E27FC236}">
                <a16:creationId xmlns:a16="http://schemas.microsoft.com/office/drawing/2014/main" id="{AD98C38D-9E61-2AC6-0942-8856E2A7954F}"/>
              </a:ext>
            </a:extLst>
          </p:cNvPr>
          <p:cNvGrpSpPr/>
          <p:nvPr/>
        </p:nvGrpSpPr>
        <p:grpSpPr>
          <a:xfrm>
            <a:off x="6011003" y="3921018"/>
            <a:ext cx="4165615" cy="2262256"/>
            <a:chOff x="5720219" y="2797221"/>
            <a:chExt cx="1639758" cy="1565724"/>
          </a:xfrm>
        </p:grpSpPr>
        <p:sp>
          <p:nvSpPr>
            <p:cNvPr id="34" name="Google Shape;123;p16">
              <a:extLst>
                <a:ext uri="{FF2B5EF4-FFF2-40B4-BE49-F238E27FC236}">
                  <a16:creationId xmlns:a16="http://schemas.microsoft.com/office/drawing/2014/main" id="{1BFE0A19-ECAC-5487-C384-3297EE886DB8}"/>
                </a:ext>
              </a:extLst>
            </p:cNvPr>
            <p:cNvSpPr txBox="1"/>
            <p:nvPr/>
          </p:nvSpPr>
          <p:spPr>
            <a:xfrm>
              <a:off x="5856292" y="3814245"/>
              <a:ext cx="1443339" cy="54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6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Verdana" panose="020B0604030504040204" pitchFamily="34" charset="0"/>
                  <a:ea typeface="Verdana" panose="020B0604030504040204" pitchFamily="34" charset="0"/>
                  <a:sym typeface="Roboto"/>
                </a:rPr>
                <a:t>Recursos</a:t>
              </a:r>
              <a:r>
                <a:rPr lang="en" sz="16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Verdana" panose="020B0604030504040204" pitchFamily="34" charset="0"/>
                  <a:ea typeface="Verdana" panose="020B0604030504040204" pitchFamily="34" charset="0"/>
                  <a:sym typeface="Roboto"/>
                </a:rPr>
                <a:t> Nación</a:t>
              </a:r>
            </a:p>
            <a:p>
              <a:pPr marL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en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endParaRPr>
            </a:p>
            <a:p>
              <a:pPr algn="ctr"/>
              <a:r>
                <a:rPr lang="es-CO" sz="16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es-CO" sz="1600" b="1" dirty="0" err="1">
                  <a:latin typeface="Verdana" panose="020B0604030504040204" pitchFamily="34" charset="0"/>
                  <a:ea typeface="Verdana" panose="020B0604030504040204" pitchFamily="34" charset="0"/>
                </a:rPr>
                <a:t>Apr</a:t>
              </a:r>
              <a:r>
                <a:rPr lang="es-CO" sz="1600" b="1" dirty="0">
                  <a:latin typeface="Verdana" panose="020B0604030504040204" pitchFamily="34" charset="0"/>
                  <a:ea typeface="Verdana" panose="020B0604030504040204" pitchFamily="34" charset="0"/>
                </a:rPr>
                <a:t>. Vigente </a:t>
              </a:r>
            </a:p>
            <a:p>
              <a:pPr algn="ctr"/>
              <a:endParaRPr lang="es-CO" sz="16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algn="ctr"/>
              <a:r>
                <a:rPr lang="es-CO" sz="16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$13.511 millones</a:t>
              </a:r>
            </a:p>
            <a:p>
              <a:pPr algn="ctr"/>
              <a:r>
                <a:rPr lang="es-CO" sz="1600" b="1" dirty="0">
                  <a:latin typeface="Verdana" panose="020B0604030504040204" pitchFamily="34" charset="0"/>
                  <a:ea typeface="Verdana" panose="020B0604030504040204" pitchFamily="34" charset="0"/>
                </a:rPr>
                <a:t>compromisos 2%</a:t>
              </a:r>
            </a:p>
            <a:p>
              <a:pPr algn="ctr"/>
              <a:r>
                <a:rPr lang="es-CO" sz="1600" b="1" dirty="0">
                  <a:latin typeface="Verdana" panose="020B0604030504040204" pitchFamily="34" charset="0"/>
                  <a:ea typeface="Verdana" panose="020B0604030504040204" pitchFamily="34" charset="0"/>
                </a:rPr>
                <a:t>obligaciones  0%</a:t>
              </a:r>
            </a:p>
            <a:p>
              <a:pPr algn="ctr"/>
              <a:endParaRPr lang="es-CO" sz="16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algn="ctr"/>
              <a:endParaRPr lang="es-CO" sz="16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marL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endParaRPr>
            </a:p>
          </p:txBody>
        </p:sp>
        <p:sp>
          <p:nvSpPr>
            <p:cNvPr id="35" name="Google Shape;124;p16">
              <a:extLst>
                <a:ext uri="{FF2B5EF4-FFF2-40B4-BE49-F238E27FC236}">
                  <a16:creationId xmlns:a16="http://schemas.microsoft.com/office/drawing/2014/main" id="{A46336D0-EB01-4020-A950-FB4768C935C4}"/>
                </a:ext>
              </a:extLst>
            </p:cNvPr>
            <p:cNvSpPr txBox="1"/>
            <p:nvPr/>
          </p:nvSpPr>
          <p:spPr>
            <a:xfrm>
              <a:off x="5720219" y="2797221"/>
              <a:ext cx="1639758" cy="29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b="1" dirty="0">
                  <a:solidFill>
                    <a:srgbClr val="FFB526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rPr>
                <a:t>Sede </a:t>
              </a: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b="1" dirty="0">
                  <a:solidFill>
                    <a:srgbClr val="FFB526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rPr>
                <a:t>Adquisición y adecuación</a:t>
              </a: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es-CO" b="1" dirty="0">
                <a:solidFill>
                  <a:schemeClr val="dk2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endParaRPr>
            </a:p>
          </p:txBody>
        </p:sp>
      </p:grpSp>
      <p:sp>
        <p:nvSpPr>
          <p:cNvPr id="65" name="Google Shape;154;p16">
            <a:extLst>
              <a:ext uri="{FF2B5EF4-FFF2-40B4-BE49-F238E27FC236}">
                <a16:creationId xmlns:a16="http://schemas.microsoft.com/office/drawing/2014/main" id="{0D2E3760-6E7B-3FAF-03BE-76920E41DE99}"/>
              </a:ext>
            </a:extLst>
          </p:cNvPr>
          <p:cNvSpPr txBox="1"/>
          <p:nvPr/>
        </p:nvSpPr>
        <p:spPr>
          <a:xfrm>
            <a:off x="3300668" y="4410938"/>
            <a:ext cx="1909003" cy="792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6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</p:txBody>
      </p:sp>
      <p:sp>
        <p:nvSpPr>
          <p:cNvPr id="66" name="Google Shape;155;p16">
            <a:extLst>
              <a:ext uri="{FF2B5EF4-FFF2-40B4-BE49-F238E27FC236}">
                <a16:creationId xmlns:a16="http://schemas.microsoft.com/office/drawing/2014/main" id="{BDD6C39A-7F63-79E8-94CB-D471E0881F73}"/>
              </a:ext>
            </a:extLst>
          </p:cNvPr>
          <p:cNvSpPr txBox="1"/>
          <p:nvPr/>
        </p:nvSpPr>
        <p:spPr>
          <a:xfrm>
            <a:off x="1160060" y="3812455"/>
            <a:ext cx="4361491" cy="42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Fortalecimiento de la planeación y la gestión institucional </a:t>
            </a:r>
            <a:endParaRPr lang="en" b="1" dirty="0">
              <a:solidFill>
                <a:srgbClr val="FFB526"/>
              </a:solidFill>
              <a:latin typeface="Verdana" panose="020B0604030504040204" pitchFamily="34" charset="0"/>
              <a:ea typeface="Verdana" panose="020B0604030504040204" pitchFamily="34" charset="0"/>
              <a:cs typeface="Fira Sans Extra Condensed"/>
              <a:sym typeface="Fira Sans Extra Condensed"/>
            </a:endParaRPr>
          </a:p>
        </p:txBody>
      </p:sp>
      <p:grpSp>
        <p:nvGrpSpPr>
          <p:cNvPr id="42" name="Grupo 41">
            <a:extLst>
              <a:ext uri="{FF2B5EF4-FFF2-40B4-BE49-F238E27FC236}">
                <a16:creationId xmlns:a16="http://schemas.microsoft.com/office/drawing/2014/main" id="{3F01C4F9-190F-B7FE-5623-21BD5085054D}"/>
              </a:ext>
            </a:extLst>
          </p:cNvPr>
          <p:cNvGrpSpPr/>
          <p:nvPr/>
        </p:nvGrpSpPr>
        <p:grpSpPr>
          <a:xfrm>
            <a:off x="2011010" y="1667787"/>
            <a:ext cx="2114070" cy="1648416"/>
            <a:chOff x="5711100" y="2476713"/>
            <a:chExt cx="2114070" cy="1648416"/>
          </a:xfrm>
        </p:grpSpPr>
        <p:sp>
          <p:nvSpPr>
            <p:cNvPr id="63" name="Google Shape;149;p16">
              <a:extLst>
                <a:ext uri="{FF2B5EF4-FFF2-40B4-BE49-F238E27FC236}">
                  <a16:creationId xmlns:a16="http://schemas.microsoft.com/office/drawing/2014/main" id="{DF61F0ED-E788-C6EE-6059-A3A15F2F4CD1}"/>
                </a:ext>
              </a:extLst>
            </p:cNvPr>
            <p:cNvSpPr/>
            <p:nvPr/>
          </p:nvSpPr>
          <p:spPr>
            <a:xfrm>
              <a:off x="5989314" y="2476713"/>
              <a:ext cx="1835856" cy="1648416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4" name="Google Shape;150;p16">
              <a:extLst>
                <a:ext uri="{FF2B5EF4-FFF2-40B4-BE49-F238E27FC236}">
                  <a16:creationId xmlns:a16="http://schemas.microsoft.com/office/drawing/2014/main" id="{75036E9A-C4A5-02C8-F05B-EA5F137E8DEE}"/>
                </a:ext>
              </a:extLst>
            </p:cNvPr>
            <p:cNvGrpSpPr/>
            <p:nvPr/>
          </p:nvGrpSpPr>
          <p:grpSpPr>
            <a:xfrm>
              <a:off x="5711100" y="3154257"/>
              <a:ext cx="413293" cy="293226"/>
              <a:chOff x="916225" y="3764500"/>
              <a:chExt cx="288600" cy="183000"/>
            </a:xfrm>
          </p:grpSpPr>
          <p:sp>
            <p:nvSpPr>
              <p:cNvPr id="74" name="Google Shape;151;p16">
                <a:extLst>
                  <a:ext uri="{FF2B5EF4-FFF2-40B4-BE49-F238E27FC236}">
                    <a16:creationId xmlns:a16="http://schemas.microsoft.com/office/drawing/2014/main" id="{DB8CC4A2-3CA9-8A15-F5DD-ADE494C5729C}"/>
                  </a:ext>
                </a:extLst>
              </p:cNvPr>
              <p:cNvSpPr/>
              <p:nvPr/>
            </p:nvSpPr>
            <p:spPr>
              <a:xfrm>
                <a:off x="1021825" y="3764500"/>
                <a:ext cx="183000" cy="1830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152;p16">
                <a:extLst>
                  <a:ext uri="{FF2B5EF4-FFF2-40B4-BE49-F238E27FC236}">
                    <a16:creationId xmlns:a16="http://schemas.microsoft.com/office/drawing/2014/main" id="{FA648876-A284-06FB-4B6B-D4C29E5B9842}"/>
                  </a:ext>
                </a:extLst>
              </p:cNvPr>
              <p:cNvSpPr/>
              <p:nvPr/>
            </p:nvSpPr>
            <p:spPr>
              <a:xfrm>
                <a:off x="1067575" y="3810250"/>
                <a:ext cx="91500" cy="91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76" name="Google Shape;153;p16">
                <a:extLst>
                  <a:ext uri="{FF2B5EF4-FFF2-40B4-BE49-F238E27FC236}">
                    <a16:creationId xmlns:a16="http://schemas.microsoft.com/office/drawing/2014/main" id="{1D9E0CC6-B8B2-A660-61B2-00E7B71AFD63}"/>
                  </a:ext>
                </a:extLst>
              </p:cNvPr>
              <p:cNvCxnSpPr>
                <a:stCxn id="74" idx="2"/>
              </p:cNvCxnSpPr>
              <p:nvPr/>
            </p:nvCxnSpPr>
            <p:spPr>
              <a:xfrm rot="10800000">
                <a:off x="916225" y="3856000"/>
                <a:ext cx="1056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731219CA-301D-AC98-BE02-BC880D5D502F}"/>
              </a:ext>
            </a:extLst>
          </p:cNvPr>
          <p:cNvGrpSpPr/>
          <p:nvPr/>
        </p:nvGrpSpPr>
        <p:grpSpPr>
          <a:xfrm>
            <a:off x="6852239" y="1700706"/>
            <a:ext cx="2191570" cy="1648421"/>
            <a:chOff x="8122575" y="2476714"/>
            <a:chExt cx="2191570" cy="1648421"/>
          </a:xfrm>
        </p:grpSpPr>
        <p:sp>
          <p:nvSpPr>
            <p:cNvPr id="31" name="Google Shape;117;p16">
              <a:extLst>
                <a:ext uri="{FF2B5EF4-FFF2-40B4-BE49-F238E27FC236}">
                  <a16:creationId xmlns:a16="http://schemas.microsoft.com/office/drawing/2014/main" id="{49D856B1-A287-2623-8B7A-82B128074507}"/>
                </a:ext>
              </a:extLst>
            </p:cNvPr>
            <p:cNvSpPr/>
            <p:nvPr/>
          </p:nvSpPr>
          <p:spPr>
            <a:xfrm>
              <a:off x="8353993" y="2476714"/>
              <a:ext cx="1960152" cy="1648421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" name="Google Shape;118;p16">
              <a:extLst>
                <a:ext uri="{FF2B5EF4-FFF2-40B4-BE49-F238E27FC236}">
                  <a16:creationId xmlns:a16="http://schemas.microsoft.com/office/drawing/2014/main" id="{A51A057B-0F69-0657-2145-4B13BF773223}"/>
                </a:ext>
              </a:extLst>
            </p:cNvPr>
            <p:cNvGrpSpPr/>
            <p:nvPr/>
          </p:nvGrpSpPr>
          <p:grpSpPr>
            <a:xfrm>
              <a:off x="8122575" y="3154260"/>
              <a:ext cx="441276" cy="293227"/>
              <a:chOff x="916225" y="3764500"/>
              <a:chExt cx="288600" cy="183000"/>
            </a:xfrm>
          </p:grpSpPr>
          <p:sp>
            <p:nvSpPr>
              <p:cNvPr id="37" name="Google Shape;119;p16">
                <a:extLst>
                  <a:ext uri="{FF2B5EF4-FFF2-40B4-BE49-F238E27FC236}">
                    <a16:creationId xmlns:a16="http://schemas.microsoft.com/office/drawing/2014/main" id="{4965FCD7-439A-467A-1534-474C74BEB120}"/>
                  </a:ext>
                </a:extLst>
              </p:cNvPr>
              <p:cNvSpPr/>
              <p:nvPr/>
            </p:nvSpPr>
            <p:spPr>
              <a:xfrm>
                <a:off x="1021825" y="3764500"/>
                <a:ext cx="183000" cy="1830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20;p16">
                <a:extLst>
                  <a:ext uri="{FF2B5EF4-FFF2-40B4-BE49-F238E27FC236}">
                    <a16:creationId xmlns:a16="http://schemas.microsoft.com/office/drawing/2014/main" id="{318DA2F9-42CA-E838-845D-4F9C02130D41}"/>
                  </a:ext>
                </a:extLst>
              </p:cNvPr>
              <p:cNvSpPr/>
              <p:nvPr/>
            </p:nvSpPr>
            <p:spPr>
              <a:xfrm>
                <a:off x="1067575" y="3810250"/>
                <a:ext cx="91500" cy="915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39" name="Google Shape;121;p16">
                <a:extLst>
                  <a:ext uri="{FF2B5EF4-FFF2-40B4-BE49-F238E27FC236}">
                    <a16:creationId xmlns:a16="http://schemas.microsoft.com/office/drawing/2014/main" id="{980A41C5-4487-17A1-A805-DAFE350F1D2E}"/>
                  </a:ext>
                </a:extLst>
              </p:cNvPr>
              <p:cNvCxnSpPr>
                <a:stCxn id="37" idx="2"/>
              </p:cNvCxnSpPr>
              <p:nvPr/>
            </p:nvCxnSpPr>
            <p:spPr>
              <a:xfrm rot="10800000">
                <a:off x="916225" y="3856000"/>
                <a:ext cx="1056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7" name="Google Shape;109;p16">
            <a:extLst>
              <a:ext uri="{FF2B5EF4-FFF2-40B4-BE49-F238E27FC236}">
                <a16:creationId xmlns:a16="http://schemas.microsoft.com/office/drawing/2014/main" id="{CEE2223A-7C2A-64B1-65ED-23A1C5930B19}"/>
              </a:ext>
            </a:extLst>
          </p:cNvPr>
          <p:cNvSpPr txBox="1"/>
          <p:nvPr/>
        </p:nvSpPr>
        <p:spPr>
          <a:xfrm>
            <a:off x="1315660" y="5159624"/>
            <a:ext cx="3504770" cy="79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CO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CO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Recursos</a:t>
            </a:r>
            <a:r>
              <a:rPr lang="en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 Nación</a:t>
            </a:r>
          </a:p>
          <a:p>
            <a:pPr algn="ctr"/>
            <a:endParaRPr lang="es-E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algn="ctr"/>
            <a:r>
              <a:rPr lang="es-CO" sz="1600" b="1" dirty="0" err="1">
                <a:latin typeface="Verdana" panose="020B0604030504040204" pitchFamily="34" charset="0"/>
                <a:ea typeface="Verdana" panose="020B0604030504040204" pitchFamily="34" charset="0"/>
              </a:rPr>
              <a:t>Apr</a:t>
            </a:r>
            <a:r>
              <a:rPr lang="es-CO" sz="1600" b="1" dirty="0">
                <a:latin typeface="Verdana" panose="020B0604030504040204" pitchFamily="34" charset="0"/>
                <a:ea typeface="Verdana" panose="020B0604030504040204" pitchFamily="34" charset="0"/>
              </a:rPr>
              <a:t>. Vigente </a:t>
            </a:r>
          </a:p>
          <a:p>
            <a:pPr algn="ctr"/>
            <a:endParaRPr lang="es-CO" sz="16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s-CO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$10.700 millones</a:t>
            </a:r>
          </a:p>
          <a:p>
            <a:pPr algn="ctr"/>
            <a:r>
              <a:rPr lang="es-CO" sz="1600" b="1" dirty="0">
                <a:latin typeface="Verdana" panose="020B0604030504040204" pitchFamily="34" charset="0"/>
                <a:ea typeface="Verdana" panose="020B0604030504040204" pitchFamily="34" charset="0"/>
              </a:rPr>
              <a:t>compromisos 45%</a:t>
            </a:r>
          </a:p>
          <a:p>
            <a:pPr algn="ctr"/>
            <a:r>
              <a:rPr lang="es-CO" sz="1600" b="1" dirty="0">
                <a:latin typeface="Verdana" panose="020B0604030504040204" pitchFamily="34" charset="0"/>
                <a:ea typeface="Verdana" panose="020B0604030504040204" pitchFamily="34" charset="0"/>
              </a:rPr>
              <a:t>obligaciones  4%</a:t>
            </a:r>
          </a:p>
          <a:p>
            <a:pPr algn="ctr"/>
            <a:endParaRPr lang="es-CO" sz="16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6F1C7CB-D36C-B4D3-FD4F-6B1382DB2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4581" y="951780"/>
            <a:ext cx="1455124" cy="1996813"/>
          </a:xfrm>
          <a:prstGeom prst="rect">
            <a:avLst/>
          </a:prstGeom>
        </p:spPr>
      </p:pic>
      <p:sp>
        <p:nvSpPr>
          <p:cNvPr id="13" name="Google Shape;109;p16">
            <a:extLst>
              <a:ext uri="{FF2B5EF4-FFF2-40B4-BE49-F238E27FC236}">
                <a16:creationId xmlns:a16="http://schemas.microsoft.com/office/drawing/2014/main" id="{63255D41-4B3C-B5A4-EBB2-B508D85DB326}"/>
              </a:ext>
            </a:extLst>
          </p:cNvPr>
          <p:cNvSpPr txBox="1"/>
          <p:nvPr/>
        </p:nvSpPr>
        <p:spPr>
          <a:xfrm>
            <a:off x="9894581" y="2026261"/>
            <a:ext cx="1291199" cy="591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s-E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Work Sans"/>
              <a:sym typeface="Roboto"/>
            </a:endParaRPr>
          </a:p>
          <a:p>
            <a:pPr algn="ctr"/>
            <a:r>
              <a:rPr lang="es-CO" sz="1600" b="1" dirty="0">
                <a:solidFill>
                  <a:srgbClr val="FFB526"/>
                </a:solidFill>
              </a:rPr>
              <a:t>$24.211</a:t>
            </a:r>
          </a:p>
          <a:p>
            <a:pPr algn="ctr"/>
            <a:r>
              <a:rPr lang="es-CO" sz="1600" b="1" dirty="0">
                <a:solidFill>
                  <a:srgbClr val="FFB526"/>
                </a:solidFill>
              </a:rPr>
              <a:t>millones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Work Sans"/>
              <a:sym typeface="Roboto"/>
            </a:endParaRPr>
          </a:p>
        </p:txBody>
      </p:sp>
      <p:pic>
        <p:nvPicPr>
          <p:cNvPr id="50" name="Picture 10" descr="Icono de implementación aislado sobre fondo blanco ilustración vectorial |  Vector Premium">
            <a:extLst>
              <a:ext uri="{FF2B5EF4-FFF2-40B4-BE49-F238E27FC236}">
                <a16:creationId xmlns:a16="http://schemas.microsoft.com/office/drawing/2014/main" id="{83833408-46B5-F302-DB5A-F58C701A8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563" y="1656838"/>
            <a:ext cx="1835856" cy="183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6" descr="Diseño gráfico - Iconos gratis de computadora">
            <a:extLst>
              <a:ext uri="{FF2B5EF4-FFF2-40B4-BE49-F238E27FC236}">
                <a16:creationId xmlns:a16="http://schemas.microsoft.com/office/drawing/2014/main" id="{2D8B49CB-A119-F2C8-7A46-4A041E29E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391" y="1948346"/>
            <a:ext cx="1252840" cy="125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590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4D7F6034-6F20-A273-EDFF-142414D2F598}"/>
              </a:ext>
            </a:extLst>
          </p:cNvPr>
          <p:cNvSpPr txBox="1"/>
          <p:nvPr/>
        </p:nvSpPr>
        <p:spPr>
          <a:xfrm>
            <a:off x="1810745" y="0"/>
            <a:ext cx="777041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latin typeface="Verdana" panose="020B0604030504040204" pitchFamily="34" charset="0"/>
                <a:ea typeface="Verdana" panose="020B0604030504040204" pitchFamily="34" charset="0"/>
              </a:rPr>
              <a:t>EJECUCION PRESUPUESTAL DE INVERSIÓN</a:t>
            </a:r>
          </a:p>
          <a:p>
            <a:pPr algn="ctr"/>
            <a:r>
              <a:rPr lang="es-MX" sz="1600" b="1" dirty="0">
                <a:latin typeface="Verdana" panose="020B0604030504040204" pitchFamily="34" charset="0"/>
                <a:ea typeface="Verdana" panose="020B0604030504040204" pitchFamily="34" charset="0"/>
              </a:rPr>
              <a:t>SECRETARÍA GENERAL</a:t>
            </a:r>
            <a:endParaRPr lang="es-CO" sz="1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B421B73-78E6-45F4-C2B2-401473C7528D}"/>
              </a:ext>
            </a:extLst>
          </p:cNvPr>
          <p:cNvSpPr txBox="1"/>
          <p:nvPr/>
        </p:nvSpPr>
        <p:spPr>
          <a:xfrm>
            <a:off x="9581155" y="758367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4019737" y="584775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FBDC41EB-6CB4-3122-9D60-D43D2EEE2C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186727"/>
              </p:ext>
            </p:extLst>
          </p:nvPr>
        </p:nvGraphicFramePr>
        <p:xfrm>
          <a:off x="452652" y="1011226"/>
          <a:ext cx="11505063" cy="5753067"/>
        </p:xfrm>
        <a:graphic>
          <a:graphicData uri="http://schemas.openxmlformats.org/drawingml/2006/table">
            <a:tbl>
              <a:tblPr/>
              <a:tblGrid>
                <a:gridCol w="1799231">
                  <a:extLst>
                    <a:ext uri="{9D8B030D-6E8A-4147-A177-3AD203B41FA5}">
                      <a16:colId xmlns:a16="http://schemas.microsoft.com/office/drawing/2014/main" val="2901837789"/>
                    </a:ext>
                  </a:extLst>
                </a:gridCol>
                <a:gridCol w="1050877">
                  <a:extLst>
                    <a:ext uri="{9D8B030D-6E8A-4147-A177-3AD203B41FA5}">
                      <a16:colId xmlns:a16="http://schemas.microsoft.com/office/drawing/2014/main" val="2967198344"/>
                    </a:ext>
                  </a:extLst>
                </a:gridCol>
                <a:gridCol w="777923">
                  <a:extLst>
                    <a:ext uri="{9D8B030D-6E8A-4147-A177-3AD203B41FA5}">
                      <a16:colId xmlns:a16="http://schemas.microsoft.com/office/drawing/2014/main" val="3522839212"/>
                    </a:ext>
                  </a:extLst>
                </a:gridCol>
                <a:gridCol w="286602">
                  <a:extLst>
                    <a:ext uri="{9D8B030D-6E8A-4147-A177-3AD203B41FA5}">
                      <a16:colId xmlns:a16="http://schemas.microsoft.com/office/drawing/2014/main" val="3788085755"/>
                    </a:ext>
                  </a:extLst>
                </a:gridCol>
                <a:gridCol w="491320">
                  <a:extLst>
                    <a:ext uri="{9D8B030D-6E8A-4147-A177-3AD203B41FA5}">
                      <a16:colId xmlns:a16="http://schemas.microsoft.com/office/drawing/2014/main" val="2221934140"/>
                    </a:ext>
                  </a:extLst>
                </a:gridCol>
                <a:gridCol w="2372670">
                  <a:extLst>
                    <a:ext uri="{9D8B030D-6E8A-4147-A177-3AD203B41FA5}">
                      <a16:colId xmlns:a16="http://schemas.microsoft.com/office/drawing/2014/main" val="2975442617"/>
                    </a:ext>
                  </a:extLst>
                </a:gridCol>
                <a:gridCol w="1011975">
                  <a:extLst>
                    <a:ext uri="{9D8B030D-6E8A-4147-A177-3AD203B41FA5}">
                      <a16:colId xmlns:a16="http://schemas.microsoft.com/office/drawing/2014/main" val="238149742"/>
                    </a:ext>
                  </a:extLst>
                </a:gridCol>
                <a:gridCol w="1064525">
                  <a:extLst>
                    <a:ext uri="{9D8B030D-6E8A-4147-A177-3AD203B41FA5}">
                      <a16:colId xmlns:a16="http://schemas.microsoft.com/office/drawing/2014/main" val="290203355"/>
                    </a:ext>
                  </a:extLst>
                </a:gridCol>
                <a:gridCol w="518615">
                  <a:extLst>
                    <a:ext uri="{9D8B030D-6E8A-4147-A177-3AD203B41FA5}">
                      <a16:colId xmlns:a16="http://schemas.microsoft.com/office/drawing/2014/main" val="3687508244"/>
                    </a:ext>
                  </a:extLst>
                </a:gridCol>
                <a:gridCol w="1078173">
                  <a:extLst>
                    <a:ext uri="{9D8B030D-6E8A-4147-A177-3AD203B41FA5}">
                      <a16:colId xmlns:a16="http://schemas.microsoft.com/office/drawing/2014/main" val="732700224"/>
                    </a:ext>
                  </a:extLst>
                </a:gridCol>
                <a:gridCol w="1053152">
                  <a:extLst>
                    <a:ext uri="{9D8B030D-6E8A-4147-A177-3AD203B41FA5}">
                      <a16:colId xmlns:a16="http://schemas.microsoft.com/office/drawing/2014/main" val="2283779520"/>
                    </a:ext>
                  </a:extLst>
                </a:gridCol>
              </a:tblGrid>
              <a:tr h="4933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Nombre del Proyecto de Inversión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responsable del proyecto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Gerente de Proyecto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Recurso</a:t>
                      </a:r>
                      <a:endParaRPr lang="es-ES" sz="11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que se financia por el proyecto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Apropiación Vigente 2023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Oblig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71326"/>
                  </a:ext>
                </a:extLst>
              </a:tr>
              <a:tr h="91719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B. ENTIDADES PÚBLICAS TERRITORIALES Y NACIONALES FORTALECIDAS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SARC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Administrativa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Catalina Peña Rincón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Nación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SARC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Administrativa 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13.511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262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34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972261"/>
                  </a:ext>
                </a:extLst>
              </a:tr>
              <a:tr h="30573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ENTIDADES PÚBLICAS TERRITORIALES Y NACIONALES FORTALECIDAS (Sede Adquisición y Adecuación)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13.511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262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34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768278"/>
                  </a:ext>
                </a:extLst>
              </a:tr>
              <a:tr h="31268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B. ENTIDADES PÚBLICAS TERRITORIALES Y NACIONALES FORTALECIDAS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SG</a:t>
                      </a:r>
                      <a:b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Secretaría General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Sandra Camargo </a:t>
                      </a:r>
                      <a:r>
                        <a:rPr lang="es-C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Bendeck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11 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Nación   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SG</a:t>
                      </a: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Secretaría General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2.303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235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25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856551"/>
                  </a:ext>
                </a:extLst>
              </a:tr>
              <a:tr h="47249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SARC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Administrativa y</a:t>
                      </a:r>
                      <a:endParaRPr lang="es-CO" dirty="0"/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1.792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1.041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58%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113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572810"/>
                  </a:ext>
                </a:extLst>
              </a:tr>
              <a:tr h="27793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SCT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Contratación</a:t>
                      </a:r>
                      <a:endParaRPr lang="es-CO" dirty="0"/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559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550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98%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45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641706"/>
                  </a:ext>
                </a:extLst>
              </a:tr>
              <a:tr h="35344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SGTH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Gestión Talento Humano</a:t>
                      </a:r>
                      <a:endParaRPr lang="es-CO"/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1.495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449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17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692168"/>
                  </a:ext>
                </a:extLst>
              </a:tr>
              <a:tr h="46554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OAC 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Ofic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. Asesora de Comunicaciones</a:t>
                      </a:r>
                      <a:endParaRPr lang="es-CO" dirty="0"/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1.097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364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33%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34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061800"/>
                  </a:ext>
                </a:extLst>
              </a:tr>
              <a:tr h="444702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OAP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Oficina Asesora de Planeación</a:t>
                      </a:r>
                      <a:endParaRPr lang="es-CO" dirty="0"/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2.454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1.643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67%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127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972847"/>
                  </a:ext>
                </a:extLst>
              </a:tr>
              <a:tr h="4099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OAJ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Oficina Asesora Jurídica</a:t>
                      </a:r>
                      <a:endParaRPr lang="es-CO" dirty="0"/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495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66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7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302227"/>
                  </a:ext>
                </a:extLst>
              </a:tr>
              <a:tr h="43775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OCI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Oficina Control Interno</a:t>
                      </a:r>
                      <a:endParaRPr lang="es-CO" dirty="0"/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505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505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54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277149"/>
                  </a:ext>
                </a:extLst>
              </a:tr>
              <a:tr h="38911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 ENTIDADES PÚBLICAS TERRITORIALES Y NACIONALES FORTALECIDAS (Fortalecimiento de la planeación y la gestión institucional )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10.700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4.853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45%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422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5717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8715484"/>
                  </a:ext>
                </a:extLst>
              </a:tr>
              <a:tr h="23794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 GENERAL SECRETARÍA GENERAL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24.211 </a:t>
                      </a:r>
                    </a:p>
                  </a:txBody>
                  <a:tcPr marL="5501" marR="5501" marT="5501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5.115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457 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71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2%</a:t>
                      </a:r>
                    </a:p>
                  </a:txBody>
                  <a:tcPr marL="5501" marR="5501" marT="5501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9127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108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D5C65140-39F5-9012-EE79-0DD5A0A64F32}"/>
              </a:ext>
            </a:extLst>
          </p:cNvPr>
          <p:cNvSpPr txBox="1"/>
          <p:nvPr/>
        </p:nvSpPr>
        <p:spPr>
          <a:xfrm>
            <a:off x="2517615" y="313795"/>
            <a:ext cx="7547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APROPIACIÓN Y EJECUCIÓN</a:t>
            </a:r>
          </a:p>
          <a:p>
            <a:pPr algn="ctr"/>
            <a:r>
              <a:rPr lang="es-CO" sz="20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VIGENCIA 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E2F0461-BFFE-3D68-4D4F-5F37394CC708}"/>
              </a:ext>
            </a:extLst>
          </p:cNvPr>
          <p:cNvSpPr txBox="1"/>
          <p:nvPr/>
        </p:nvSpPr>
        <p:spPr>
          <a:xfrm>
            <a:off x="9426458" y="1450853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4544393" y="1101685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1AAB2ED-3AD0-EF4A-6421-20D66846D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764577"/>
              </p:ext>
            </p:extLst>
          </p:nvPr>
        </p:nvGraphicFramePr>
        <p:xfrm>
          <a:off x="354842" y="1838633"/>
          <a:ext cx="11450471" cy="4705571"/>
        </p:xfrm>
        <a:graphic>
          <a:graphicData uri="http://schemas.openxmlformats.org/drawingml/2006/table">
            <a:tbl>
              <a:tblPr/>
              <a:tblGrid>
                <a:gridCol w="3155760">
                  <a:extLst>
                    <a:ext uri="{9D8B030D-6E8A-4147-A177-3AD203B41FA5}">
                      <a16:colId xmlns:a16="http://schemas.microsoft.com/office/drawing/2014/main" val="2147768942"/>
                    </a:ext>
                  </a:extLst>
                </a:gridCol>
                <a:gridCol w="1915324">
                  <a:extLst>
                    <a:ext uri="{9D8B030D-6E8A-4147-A177-3AD203B41FA5}">
                      <a16:colId xmlns:a16="http://schemas.microsoft.com/office/drawing/2014/main" val="3711229271"/>
                    </a:ext>
                  </a:extLst>
                </a:gridCol>
                <a:gridCol w="1689105">
                  <a:extLst>
                    <a:ext uri="{9D8B030D-6E8A-4147-A177-3AD203B41FA5}">
                      <a16:colId xmlns:a16="http://schemas.microsoft.com/office/drawing/2014/main" val="796665039"/>
                    </a:ext>
                  </a:extLst>
                </a:gridCol>
                <a:gridCol w="1432723">
                  <a:extLst>
                    <a:ext uri="{9D8B030D-6E8A-4147-A177-3AD203B41FA5}">
                      <a16:colId xmlns:a16="http://schemas.microsoft.com/office/drawing/2014/main" val="2026631095"/>
                    </a:ext>
                  </a:extLst>
                </a:gridCol>
                <a:gridCol w="1734348">
                  <a:extLst>
                    <a:ext uri="{9D8B030D-6E8A-4147-A177-3AD203B41FA5}">
                      <a16:colId xmlns:a16="http://schemas.microsoft.com/office/drawing/2014/main" val="3215338947"/>
                    </a:ext>
                  </a:extLst>
                </a:gridCol>
                <a:gridCol w="1523211">
                  <a:extLst>
                    <a:ext uri="{9D8B030D-6E8A-4147-A177-3AD203B41FA5}">
                      <a16:colId xmlns:a16="http://schemas.microsoft.com/office/drawing/2014/main" val="2840326338"/>
                    </a:ext>
                  </a:extLst>
                </a:gridCol>
              </a:tblGrid>
              <a:tr h="8539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OBJETO DE GASTO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APROPIACIÓN VIGENTE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% DE EJECUCIÓN COMP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2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% DE EJECUCIÓN OBLIG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67728"/>
                  </a:ext>
                </a:extLst>
              </a:tr>
              <a:tr h="9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Funcionamiento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128.808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34.321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27%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12.945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005122"/>
                  </a:ext>
                </a:extLst>
              </a:tr>
              <a:tr h="9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Servicio de la Deuda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308898"/>
                  </a:ext>
                </a:extLst>
              </a:tr>
              <a:tr h="9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Inversión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1.044.103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688.344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66%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7.284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383600"/>
                  </a:ext>
                </a:extLst>
              </a:tr>
              <a:tr h="962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1.172.912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722.665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62%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20.229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800" b="1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362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5283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D5C65140-39F5-9012-EE79-0DD5A0A64F32}"/>
              </a:ext>
            </a:extLst>
          </p:cNvPr>
          <p:cNvSpPr txBox="1"/>
          <p:nvPr/>
        </p:nvSpPr>
        <p:spPr>
          <a:xfrm>
            <a:off x="1902228" y="359428"/>
            <a:ext cx="777041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APROPIACIÓN Y EJECUCIÓN  FUNCIONAMIENTO</a:t>
            </a:r>
            <a:endParaRPr lang="es-CO" sz="20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s-CO" sz="2000" b="1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VIGENCIA 2024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E2F0461-BFFE-3D68-4D4F-5F37394CC708}"/>
              </a:ext>
            </a:extLst>
          </p:cNvPr>
          <p:cNvSpPr txBox="1"/>
          <p:nvPr/>
        </p:nvSpPr>
        <p:spPr>
          <a:xfrm>
            <a:off x="9426458" y="1450853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3929794" y="1101685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CB46A49-807A-A5EC-408A-1D283CE157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16152"/>
              </p:ext>
            </p:extLst>
          </p:nvPr>
        </p:nvGraphicFramePr>
        <p:xfrm>
          <a:off x="204716" y="1666298"/>
          <a:ext cx="11737076" cy="4952867"/>
        </p:xfrm>
        <a:graphic>
          <a:graphicData uri="http://schemas.openxmlformats.org/drawingml/2006/table">
            <a:tbl>
              <a:tblPr/>
              <a:tblGrid>
                <a:gridCol w="2768085">
                  <a:extLst>
                    <a:ext uri="{9D8B030D-6E8A-4147-A177-3AD203B41FA5}">
                      <a16:colId xmlns:a16="http://schemas.microsoft.com/office/drawing/2014/main" val="666936063"/>
                    </a:ext>
                  </a:extLst>
                </a:gridCol>
                <a:gridCol w="1680033">
                  <a:extLst>
                    <a:ext uri="{9D8B030D-6E8A-4147-A177-3AD203B41FA5}">
                      <a16:colId xmlns:a16="http://schemas.microsoft.com/office/drawing/2014/main" val="2470721175"/>
                    </a:ext>
                  </a:extLst>
                </a:gridCol>
                <a:gridCol w="1481603">
                  <a:extLst>
                    <a:ext uri="{9D8B030D-6E8A-4147-A177-3AD203B41FA5}">
                      <a16:colId xmlns:a16="http://schemas.microsoft.com/office/drawing/2014/main" val="3452332681"/>
                    </a:ext>
                  </a:extLst>
                </a:gridCol>
                <a:gridCol w="1256718">
                  <a:extLst>
                    <a:ext uri="{9D8B030D-6E8A-4147-A177-3AD203B41FA5}">
                      <a16:colId xmlns:a16="http://schemas.microsoft.com/office/drawing/2014/main" val="4158496923"/>
                    </a:ext>
                  </a:extLst>
                </a:gridCol>
                <a:gridCol w="1521288">
                  <a:extLst>
                    <a:ext uri="{9D8B030D-6E8A-4147-A177-3AD203B41FA5}">
                      <a16:colId xmlns:a16="http://schemas.microsoft.com/office/drawing/2014/main" val="4225428017"/>
                    </a:ext>
                  </a:extLst>
                </a:gridCol>
                <a:gridCol w="1336089">
                  <a:extLst>
                    <a:ext uri="{9D8B030D-6E8A-4147-A177-3AD203B41FA5}">
                      <a16:colId xmlns:a16="http://schemas.microsoft.com/office/drawing/2014/main" val="161866937"/>
                    </a:ext>
                  </a:extLst>
                </a:gridCol>
                <a:gridCol w="1693260">
                  <a:extLst>
                    <a:ext uri="{9D8B030D-6E8A-4147-A177-3AD203B41FA5}">
                      <a16:colId xmlns:a16="http://schemas.microsoft.com/office/drawing/2014/main" val="4179811611"/>
                    </a:ext>
                  </a:extLst>
                </a:gridCol>
              </a:tblGrid>
              <a:tr h="46657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OBJETO DE GASTO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APROPIACIÓN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% DE EJECUCIÓN COMP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% DE EJECUCIÓN OBLIG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Comentarios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615356"/>
                  </a:ext>
                </a:extLst>
              </a:tr>
              <a:tr h="25123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VIGENTE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444302"/>
                  </a:ext>
                </a:extLst>
              </a:tr>
              <a:tr h="8135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5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Gastos de Personal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75.203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9.344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12%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9.341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12%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Sueldos, prestaciones y pago parafiscales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CC0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9237185"/>
                  </a:ext>
                </a:extLst>
              </a:tr>
              <a:tr h="8135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5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Adquisición de bienes y servicios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37.872</a:t>
                      </a:r>
                    </a:p>
                  </a:txBody>
                  <a:tcPr marL="8891" marR="8891" marT="88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24.149</a:t>
                      </a:r>
                    </a:p>
                  </a:txBody>
                  <a:tcPr marL="8891" marR="8891" marT="8891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64%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3.050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8%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Servicios públicos, mantenimiento, seguros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555940"/>
                  </a:ext>
                </a:extLst>
              </a:tr>
              <a:tr h="9810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5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Transferencias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11.215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826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7%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555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5%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Mesadas, cuotas partes pensionales, bonos pensionales, incapacidades, licencias, sentencias y conciliaciones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6028909"/>
                  </a:ext>
                </a:extLst>
              </a:tr>
              <a:tr h="8135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5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Gastos por tributos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4.518</a:t>
                      </a:r>
                    </a:p>
                  </a:txBody>
                  <a:tcPr marL="8891" marR="8891" marT="889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8891" marR="8891" marT="8891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8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Impuestos y cuota de auditaje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721087"/>
                  </a:ext>
                </a:extLst>
              </a:tr>
              <a:tr h="8135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TOTAL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128.808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34.321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27%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12.945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10%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91" marR="8891" marT="889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993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345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B14C43E4-E67C-12D8-A9D7-139079DCF9BF}"/>
              </a:ext>
            </a:extLst>
          </p:cNvPr>
          <p:cNvSpPr txBox="1"/>
          <p:nvPr/>
        </p:nvSpPr>
        <p:spPr>
          <a:xfrm>
            <a:off x="9290311" y="1227594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608CA9C-E44A-28B6-E00D-948F9479C1E7}"/>
              </a:ext>
            </a:extLst>
          </p:cNvPr>
          <p:cNvSpPr txBox="1"/>
          <p:nvPr/>
        </p:nvSpPr>
        <p:spPr>
          <a:xfrm>
            <a:off x="2002240" y="211931"/>
            <a:ext cx="777041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</a:rPr>
              <a:t>EJECUCION PRESUPUESTAL DE INVERSIÓN</a:t>
            </a:r>
          </a:p>
          <a:p>
            <a:pPr algn="ctr"/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</a:rPr>
              <a:t>A NIVEL DE SUBDIRECCIONES GENERALES, DIRECCION GENERAL Y SECRETARIA GENERAL</a:t>
            </a:r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4154652" y="951785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A75872F-5A5B-E92F-7042-2BBE19176D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031179"/>
              </p:ext>
            </p:extLst>
          </p:nvPr>
        </p:nvGraphicFramePr>
        <p:xfrm>
          <a:off x="327545" y="1536561"/>
          <a:ext cx="11477766" cy="5109508"/>
        </p:xfrm>
        <a:graphic>
          <a:graphicData uri="http://schemas.openxmlformats.org/drawingml/2006/table">
            <a:tbl>
              <a:tblPr/>
              <a:tblGrid>
                <a:gridCol w="3163283">
                  <a:extLst>
                    <a:ext uri="{9D8B030D-6E8A-4147-A177-3AD203B41FA5}">
                      <a16:colId xmlns:a16="http://schemas.microsoft.com/office/drawing/2014/main" val="2773744102"/>
                    </a:ext>
                  </a:extLst>
                </a:gridCol>
                <a:gridCol w="1919890">
                  <a:extLst>
                    <a:ext uri="{9D8B030D-6E8A-4147-A177-3AD203B41FA5}">
                      <a16:colId xmlns:a16="http://schemas.microsoft.com/office/drawing/2014/main" val="84123633"/>
                    </a:ext>
                  </a:extLst>
                </a:gridCol>
                <a:gridCol w="1693131">
                  <a:extLst>
                    <a:ext uri="{9D8B030D-6E8A-4147-A177-3AD203B41FA5}">
                      <a16:colId xmlns:a16="http://schemas.microsoft.com/office/drawing/2014/main" val="3201418087"/>
                    </a:ext>
                  </a:extLst>
                </a:gridCol>
                <a:gridCol w="1436138">
                  <a:extLst>
                    <a:ext uri="{9D8B030D-6E8A-4147-A177-3AD203B41FA5}">
                      <a16:colId xmlns:a16="http://schemas.microsoft.com/office/drawing/2014/main" val="2485498954"/>
                    </a:ext>
                  </a:extLst>
                </a:gridCol>
                <a:gridCol w="1738482">
                  <a:extLst>
                    <a:ext uri="{9D8B030D-6E8A-4147-A177-3AD203B41FA5}">
                      <a16:colId xmlns:a16="http://schemas.microsoft.com/office/drawing/2014/main" val="1055088063"/>
                    </a:ext>
                  </a:extLst>
                </a:gridCol>
                <a:gridCol w="1526842">
                  <a:extLst>
                    <a:ext uri="{9D8B030D-6E8A-4147-A177-3AD203B41FA5}">
                      <a16:colId xmlns:a16="http://schemas.microsoft.com/office/drawing/2014/main" val="3038900987"/>
                    </a:ext>
                  </a:extLst>
                </a:gridCol>
              </a:tblGrid>
              <a:tr h="37848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NOMBRE   SUBDIRECCIONES GENERALES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APROPIACIÓN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0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0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SOBRE COMP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0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0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SOBRE OBLIG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698256"/>
                  </a:ext>
                </a:extLst>
              </a:tr>
              <a:tr h="22078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0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VIGENTE 2024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682761"/>
                  </a:ext>
                </a:extLst>
              </a:tr>
              <a:tr h="7990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Dirección General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57.348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8.067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14%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804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1,4%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919089"/>
                  </a:ext>
                </a:extLst>
              </a:tr>
              <a:tr h="7779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Subdirección General de Prospectiva y Desarrollo Nacional - SGPDN -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89.937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50.668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56%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3.251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3,6%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225971"/>
                  </a:ext>
                </a:extLst>
              </a:tr>
              <a:tr h="9041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Subdirección general de Inversiones,  Seguimiento y Evaluación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818.858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607.044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74%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1.487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0,2%</a:t>
                      </a:r>
                    </a:p>
                  </a:txBody>
                  <a:tcPr marL="8953" marR="8953" marT="89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3258879"/>
                  </a:ext>
                </a:extLst>
              </a:tr>
              <a:tr h="75696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Subdirección General de Descentralización y Desarrollo Territorial SGDDT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53.749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17.450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32%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1.284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2,4%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926326"/>
                  </a:ext>
                </a:extLst>
              </a:tr>
              <a:tr h="6623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Secretaría General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24.211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5.115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21%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457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0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1,9%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4350708"/>
                  </a:ext>
                </a:extLst>
              </a:tr>
              <a:tr h="6097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TOTAL PRESUPUESTO DE INVERSIÓN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1.044.103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688.344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66%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7.284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 dirty="0">
                          <a:solidFill>
                            <a:srgbClr val="4D4D4D"/>
                          </a:solidFill>
                          <a:effectLst/>
                          <a:latin typeface="Verdana" panose="020B0604030504040204" pitchFamily="34" charset="0"/>
                        </a:rPr>
                        <a:t>0,7%</a:t>
                      </a:r>
                    </a:p>
                  </a:txBody>
                  <a:tcPr marL="8953" marR="8953" marT="895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099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0053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4522EF2-0951-8B4C-58FF-D9AE524D04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3283" y="4412615"/>
            <a:ext cx="6688137" cy="89058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US" sz="1800" dirty="0"/>
              <a:t>Al </a:t>
            </a:r>
            <a:r>
              <a:rPr lang="es-MX" sz="1800" dirty="0"/>
              <a:t>13 de marzo</a:t>
            </a:r>
            <a:r>
              <a:rPr lang="es-CO" sz="1800" dirty="0"/>
              <a:t> de 2024</a:t>
            </a:r>
            <a:endParaRPr lang="es-MX" sz="1800" dirty="0"/>
          </a:p>
          <a:p>
            <a:endParaRPr lang="es-MX" sz="1800" spc="4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10E3759-BCA3-8E95-A735-566416AF3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3283" y="2162598"/>
            <a:ext cx="5485129" cy="2232441"/>
          </a:xfrm>
        </p:spPr>
        <p:txBody>
          <a:bodyPr>
            <a:normAutofit fontScale="90000"/>
          </a:bodyPr>
          <a:lstStyle/>
          <a:p>
            <a:r>
              <a:rPr lang="es-ES" sz="4000" dirty="0"/>
              <a:t>Ejecución presupuesto de Inversión por subdirección 2024</a:t>
            </a:r>
            <a:endParaRPr lang="es-CO" sz="400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5480E2D-376C-044D-FAC3-A07089FE6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US" dirty="0"/>
              <a:t>02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70341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C8227-9D34-1DDF-CB3D-1CE3B27FD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7115" y="305868"/>
            <a:ext cx="6688137" cy="1144306"/>
          </a:xfrm>
        </p:spPr>
        <p:txBody>
          <a:bodyPr>
            <a:normAutofit fontScale="90000"/>
          </a:bodyPr>
          <a:lstStyle/>
          <a:p>
            <a:pPr algn="ctr">
              <a:spcBef>
                <a:spcPts val="600"/>
              </a:spcBef>
            </a:pPr>
            <a:r>
              <a:rPr lang="es-MX" sz="2400" b="1" dirty="0">
                <a:cs typeface="Arial" panose="020B0604020202020204" pitchFamily="34" charset="0"/>
              </a:rPr>
              <a:t>Proyectos de Inversión 2024 (3)</a:t>
            </a:r>
            <a:br>
              <a:rPr lang="es-MX" sz="2400" b="1" dirty="0">
                <a:cs typeface="Arial" panose="020B0604020202020204" pitchFamily="34" charset="0"/>
              </a:rPr>
            </a:br>
            <a:r>
              <a:rPr lang="es-MX" sz="2400" b="1" dirty="0">
                <a:cs typeface="Arial" panose="020B0604020202020204" pitchFamily="34" charset="0"/>
              </a:rPr>
              <a:t>S</a:t>
            </a:r>
            <a:r>
              <a:rPr lang="es-CO" sz="2400" b="1" dirty="0">
                <a:cs typeface="Arial" panose="020B0604020202020204" pitchFamily="34" charset="0"/>
              </a:rPr>
              <a:t>ubdirección General de Descentralización y Desarrollo Territorial</a:t>
            </a:r>
            <a:endParaRPr lang="es-CO" sz="2400" dirty="0"/>
          </a:p>
        </p:txBody>
      </p:sp>
      <p:sp>
        <p:nvSpPr>
          <p:cNvPr id="20" name="Google Shape;109;p16">
            <a:extLst>
              <a:ext uri="{FF2B5EF4-FFF2-40B4-BE49-F238E27FC236}">
                <a16:creationId xmlns:a16="http://schemas.microsoft.com/office/drawing/2014/main" id="{1A4A4CC5-70C1-0697-0D0D-369D3A32A0C3}"/>
              </a:ext>
            </a:extLst>
          </p:cNvPr>
          <p:cNvSpPr txBox="1"/>
          <p:nvPr/>
        </p:nvSpPr>
        <p:spPr>
          <a:xfrm>
            <a:off x="1666992" y="5091820"/>
            <a:ext cx="2686003" cy="1392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Work Sans"/>
                <a:ea typeface="+mn-ea"/>
                <a:cs typeface="+mn-cs"/>
                <a:sym typeface="Roboto"/>
              </a:rPr>
              <a:t>Crédito BM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Work Sans"/>
              <a:ea typeface="+mn-ea"/>
              <a:cs typeface="+mn-cs"/>
              <a:sym typeface="Robot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Apr</a:t>
            </a: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vigente  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$14</a:t>
            </a:r>
            <a:r>
              <a:rPr lang="es-CO" sz="1600" b="1" dirty="0">
                <a:solidFill>
                  <a:prstClr val="black"/>
                </a:solidFill>
                <a:latin typeface="Calibri" panose="020F0502020204030204"/>
              </a:rPr>
              <a:t>.028</a:t>
            </a: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compromisos 28%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obligaciones  </a:t>
            </a:r>
            <a:r>
              <a:rPr lang="es-CO" sz="1600" b="1" noProof="0" dirty="0">
                <a:solidFill>
                  <a:prstClr val="black"/>
                </a:solidFill>
                <a:latin typeface="Calibri" panose="020F0502020204030204"/>
              </a:rPr>
              <a:t>0</a:t>
            </a: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Work Sans"/>
                <a:ea typeface="+mn-ea"/>
                <a:cs typeface="+mn-cs"/>
                <a:sym typeface="Roboto"/>
              </a:rPr>
              <a:t> </a:t>
            </a:r>
          </a:p>
        </p:txBody>
      </p:sp>
      <p:sp>
        <p:nvSpPr>
          <p:cNvPr id="21" name="Google Shape;110;p16">
            <a:extLst>
              <a:ext uri="{FF2B5EF4-FFF2-40B4-BE49-F238E27FC236}">
                <a16:creationId xmlns:a16="http://schemas.microsoft.com/office/drawing/2014/main" id="{C45C6926-8EDC-1209-2A70-7BCBD92B723E}"/>
              </a:ext>
            </a:extLst>
          </p:cNvPr>
          <p:cNvSpPr txBox="1"/>
          <p:nvPr/>
        </p:nvSpPr>
        <p:spPr>
          <a:xfrm>
            <a:off x="2033455" y="4209715"/>
            <a:ext cx="1918973" cy="423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ts val="1100"/>
              <a:buFont typeface="Arial"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>
                <a:ln>
                  <a:noFill/>
                </a:ln>
                <a:solidFill>
                  <a:srgbClr val="FFB526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PFET</a:t>
            </a:r>
            <a:endParaRPr kumimoji="0" sz="2000" b="1" i="0" u="none" strike="noStrike" kern="1200" cap="none" spc="0" normalizeH="0" baseline="0" noProof="0" dirty="0">
              <a:ln>
                <a:noFill/>
              </a:ln>
              <a:solidFill>
                <a:srgbClr val="FFB526"/>
              </a:solidFill>
              <a:effectLst/>
              <a:uLnTx/>
              <a:uFillTx/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33" name="Google Shape;122;p16">
            <a:extLst>
              <a:ext uri="{FF2B5EF4-FFF2-40B4-BE49-F238E27FC236}">
                <a16:creationId xmlns:a16="http://schemas.microsoft.com/office/drawing/2014/main" id="{AD98C38D-9E61-2AC6-0942-8856E2A7954F}"/>
              </a:ext>
            </a:extLst>
          </p:cNvPr>
          <p:cNvGrpSpPr/>
          <p:nvPr/>
        </p:nvGrpSpPr>
        <p:grpSpPr>
          <a:xfrm>
            <a:off x="8261684" y="4519132"/>
            <a:ext cx="1991862" cy="1649912"/>
            <a:chOff x="5636386" y="2846792"/>
            <a:chExt cx="1384601" cy="1141916"/>
          </a:xfrm>
        </p:grpSpPr>
        <p:sp>
          <p:nvSpPr>
            <p:cNvPr id="34" name="Google Shape;123;p16">
              <a:extLst>
                <a:ext uri="{FF2B5EF4-FFF2-40B4-BE49-F238E27FC236}">
                  <a16:creationId xmlns:a16="http://schemas.microsoft.com/office/drawing/2014/main" id="{1BFE0A19-ECAC-5487-C384-3297EE886DB8}"/>
                </a:ext>
              </a:extLst>
            </p:cNvPr>
            <p:cNvSpPr txBox="1"/>
            <p:nvPr/>
          </p:nvSpPr>
          <p:spPr>
            <a:xfrm>
              <a:off x="5636386" y="3440008"/>
              <a:ext cx="1384601" cy="54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Work Sans"/>
                  <a:ea typeface="+mn-ea"/>
                  <a:cs typeface="+mn-cs"/>
                  <a:sym typeface="Roboto"/>
                </a:rPr>
                <a:t>Recursos</a:t>
              </a:r>
              <a:r>
                <a:rPr kumimoji="0" lang="e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Work Sans"/>
                  <a:ea typeface="+mn-ea"/>
                  <a:cs typeface="+mn-cs"/>
                  <a:sym typeface="Roboto"/>
                </a:rPr>
                <a:t> Nación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Work Sans"/>
                <a:ea typeface="+mn-ea"/>
                <a:cs typeface="+mn-cs"/>
                <a:sym typeface="Roboto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s-CO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Apr</a:t>
              </a:r>
              <a:r>
                <a:rPr kumimoji="0" lang="es-CO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Vigente    $19.221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Compromisos  49%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Obligaciones  </a:t>
              </a:r>
              <a:r>
                <a:rPr lang="es-CO" sz="1600" b="1" noProof="0" dirty="0">
                  <a:solidFill>
                    <a:prstClr val="black"/>
                  </a:solidFill>
                  <a:latin typeface="Calibri" panose="020F0502020204030204"/>
                </a:rPr>
                <a:t>6</a:t>
              </a:r>
              <a:r>
                <a:rPr kumimoji="0" lang="es-CO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%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Work Sans"/>
                <a:ea typeface="+mn-ea"/>
                <a:cs typeface="+mn-cs"/>
                <a:sym typeface="Roboto"/>
              </a:endParaRPr>
            </a:p>
          </p:txBody>
        </p:sp>
        <p:sp>
          <p:nvSpPr>
            <p:cNvPr id="35" name="Google Shape;124;p16">
              <a:extLst>
                <a:ext uri="{FF2B5EF4-FFF2-40B4-BE49-F238E27FC236}">
                  <a16:creationId xmlns:a16="http://schemas.microsoft.com/office/drawing/2014/main" id="{A46336D0-EB01-4020-A950-FB4768C935C4}"/>
                </a:ext>
              </a:extLst>
            </p:cNvPr>
            <p:cNvSpPr txBox="1"/>
            <p:nvPr/>
          </p:nvSpPr>
          <p:spPr>
            <a:xfrm>
              <a:off x="5644411" y="2846792"/>
              <a:ext cx="1254600" cy="2355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CO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B526"/>
                  </a:solidFill>
                  <a:effectLst/>
                  <a:uLnTx/>
                  <a:uFillTx/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Gestión Territorial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sp>
        <p:nvSpPr>
          <p:cNvPr id="65" name="Google Shape;154;p16">
            <a:extLst>
              <a:ext uri="{FF2B5EF4-FFF2-40B4-BE49-F238E27FC236}">
                <a16:creationId xmlns:a16="http://schemas.microsoft.com/office/drawing/2014/main" id="{0D2E3760-6E7B-3FAF-03BE-76920E41DE99}"/>
              </a:ext>
            </a:extLst>
          </p:cNvPr>
          <p:cNvSpPr txBox="1"/>
          <p:nvPr/>
        </p:nvSpPr>
        <p:spPr>
          <a:xfrm>
            <a:off x="4533743" y="5350337"/>
            <a:ext cx="1909003" cy="792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Work Sans"/>
              <a:ea typeface="+mn-ea"/>
              <a:cs typeface="+mn-cs"/>
              <a:sym typeface="Roboto"/>
            </a:endParaRPr>
          </a:p>
        </p:txBody>
      </p:sp>
      <p:sp>
        <p:nvSpPr>
          <p:cNvPr id="66" name="Google Shape;155;p16">
            <a:extLst>
              <a:ext uri="{FF2B5EF4-FFF2-40B4-BE49-F238E27FC236}">
                <a16:creationId xmlns:a16="http://schemas.microsoft.com/office/drawing/2014/main" id="{BDD6C39A-7F63-79E8-94CB-D471E0881F73}"/>
              </a:ext>
            </a:extLst>
          </p:cNvPr>
          <p:cNvSpPr txBox="1"/>
          <p:nvPr/>
        </p:nvSpPr>
        <p:spPr>
          <a:xfrm>
            <a:off x="5140178" y="4421239"/>
            <a:ext cx="2120430" cy="423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ts val="1100"/>
              <a:buFont typeface="Arial"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srgbClr val="FFB526"/>
                </a:solidFill>
                <a:effectLst/>
                <a:uLnTx/>
                <a:uFillTx/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Catastro Multipropósito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ts val="1100"/>
              <a:buFont typeface="Arial"/>
              <a:buNone/>
              <a:tabLst/>
              <a:defRPr/>
            </a:pPr>
            <a:endParaRPr kumimoji="0" lang="en" sz="2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" name="Google Shape;109;p16">
            <a:extLst>
              <a:ext uri="{FF2B5EF4-FFF2-40B4-BE49-F238E27FC236}">
                <a16:creationId xmlns:a16="http://schemas.microsoft.com/office/drawing/2014/main" id="{CEE2223A-7C2A-64B1-65ED-23A1C5930B19}"/>
              </a:ext>
            </a:extLst>
          </p:cNvPr>
          <p:cNvSpPr txBox="1"/>
          <p:nvPr/>
        </p:nvSpPr>
        <p:spPr>
          <a:xfrm>
            <a:off x="5043657" y="5350337"/>
            <a:ext cx="2104685" cy="87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Work Sans"/>
                <a:ea typeface="+mn-ea"/>
                <a:cs typeface="+mn-cs"/>
                <a:sym typeface="Roboto"/>
              </a:rPr>
              <a:t>Crédito 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ork Sans"/>
                <a:ea typeface="+mn-ea"/>
                <a:cs typeface="+mn-cs"/>
                <a:sym typeface="Roboto"/>
              </a:rPr>
              <a:t>BIRF-BID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Work Sans"/>
              <a:ea typeface="+mn-ea"/>
              <a:cs typeface="+mn-cs"/>
              <a:sym typeface="Robot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Apr</a:t>
            </a: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Vigente        $20,500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Compromisos  20%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Obligaciones  0,99%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Work Sans"/>
              <a:ea typeface="+mn-ea"/>
              <a:cs typeface="+mn-cs"/>
              <a:sym typeface="Roboto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6F1C7CB-D36C-B4D3-FD4F-6B1382DB2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2653" y="184782"/>
            <a:ext cx="1291199" cy="1771865"/>
          </a:xfrm>
          <a:prstGeom prst="rect">
            <a:avLst/>
          </a:prstGeom>
        </p:spPr>
      </p:pic>
      <p:sp>
        <p:nvSpPr>
          <p:cNvPr id="13" name="Google Shape;109;p16">
            <a:extLst>
              <a:ext uri="{FF2B5EF4-FFF2-40B4-BE49-F238E27FC236}">
                <a16:creationId xmlns:a16="http://schemas.microsoft.com/office/drawing/2014/main" id="{63255D41-4B3C-B5A4-EBB2-B508D85DB326}"/>
              </a:ext>
            </a:extLst>
          </p:cNvPr>
          <p:cNvSpPr txBox="1"/>
          <p:nvPr/>
        </p:nvSpPr>
        <p:spPr>
          <a:xfrm>
            <a:off x="8530053" y="1129040"/>
            <a:ext cx="1291199" cy="591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B526"/>
              </a:solidFill>
              <a:effectLst/>
              <a:uLnTx/>
              <a:uFillTx/>
              <a:latin typeface="Work Sans"/>
              <a:ea typeface="+mn-ea"/>
              <a:cs typeface="+mn-cs"/>
              <a:sym typeface="Robot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srgbClr val="FFB5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$53.749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srgbClr val="FFB52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millones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FFB526"/>
              </a:solidFill>
              <a:effectLst/>
              <a:uLnTx/>
              <a:uFillTx/>
              <a:latin typeface="Work Sans"/>
              <a:ea typeface="+mn-ea"/>
              <a:cs typeface="+mn-cs"/>
              <a:sym typeface="Roboto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EF459B80-431B-5A3A-CC0C-F44BBB04D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7115" y="2215039"/>
            <a:ext cx="2005758" cy="16283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B6D6AC3E-E923-CC9D-BA21-9FE420C388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9548" y="2243615"/>
            <a:ext cx="2133785" cy="1835055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B30DEC12-EE5A-464D-0445-656C0D91F3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2726" y="2215039"/>
            <a:ext cx="2213040" cy="166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506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4E486E3D-4936-6D41-5292-F3FB92ECD3E3}"/>
              </a:ext>
            </a:extLst>
          </p:cNvPr>
          <p:cNvSpPr txBox="1"/>
          <p:nvPr/>
        </p:nvSpPr>
        <p:spPr>
          <a:xfrm>
            <a:off x="1853608" y="320738"/>
            <a:ext cx="777041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</a:rPr>
              <a:t>EJECUCION PRESUPUESTAL DE INVERSIÓN</a:t>
            </a:r>
          </a:p>
          <a:p>
            <a:pPr algn="ctr"/>
            <a:r>
              <a:rPr lang="es-MX" sz="1400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SUBDIRECCIÓN GENERAL DE DESCENTRALIZACIÓN Y DESARROLLO TERRITORIAL - SGDDT</a:t>
            </a:r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15F3372-CB17-955D-7B20-970067AFAF99}"/>
              </a:ext>
            </a:extLst>
          </p:cNvPr>
          <p:cNvSpPr txBox="1"/>
          <p:nvPr/>
        </p:nvSpPr>
        <p:spPr>
          <a:xfrm>
            <a:off x="9426458" y="1113263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3860735" y="1022126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E8F857AE-11B1-A64A-1519-6B1D9CD040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808922"/>
              </p:ext>
            </p:extLst>
          </p:nvPr>
        </p:nvGraphicFramePr>
        <p:xfrm>
          <a:off x="259306" y="1341625"/>
          <a:ext cx="11764372" cy="5509413"/>
        </p:xfrm>
        <a:graphic>
          <a:graphicData uri="http://schemas.openxmlformats.org/drawingml/2006/table">
            <a:tbl>
              <a:tblPr/>
              <a:tblGrid>
                <a:gridCol w="2056566">
                  <a:extLst>
                    <a:ext uri="{9D8B030D-6E8A-4147-A177-3AD203B41FA5}">
                      <a16:colId xmlns:a16="http://schemas.microsoft.com/office/drawing/2014/main" val="3441235372"/>
                    </a:ext>
                  </a:extLst>
                </a:gridCol>
                <a:gridCol w="1410507">
                  <a:extLst>
                    <a:ext uri="{9D8B030D-6E8A-4147-A177-3AD203B41FA5}">
                      <a16:colId xmlns:a16="http://schemas.microsoft.com/office/drawing/2014/main" val="2752918823"/>
                    </a:ext>
                  </a:extLst>
                </a:gridCol>
                <a:gridCol w="947102">
                  <a:extLst>
                    <a:ext uri="{9D8B030D-6E8A-4147-A177-3AD203B41FA5}">
                      <a16:colId xmlns:a16="http://schemas.microsoft.com/office/drawing/2014/main" val="668155049"/>
                    </a:ext>
                  </a:extLst>
                </a:gridCol>
                <a:gridCol w="385606">
                  <a:extLst>
                    <a:ext uri="{9D8B030D-6E8A-4147-A177-3AD203B41FA5}">
                      <a16:colId xmlns:a16="http://schemas.microsoft.com/office/drawing/2014/main" val="3334938442"/>
                    </a:ext>
                  </a:extLst>
                </a:gridCol>
                <a:gridCol w="649443">
                  <a:extLst>
                    <a:ext uri="{9D8B030D-6E8A-4147-A177-3AD203B41FA5}">
                      <a16:colId xmlns:a16="http://schemas.microsoft.com/office/drawing/2014/main" val="4015759157"/>
                    </a:ext>
                  </a:extLst>
                </a:gridCol>
                <a:gridCol w="1572867">
                  <a:extLst>
                    <a:ext uri="{9D8B030D-6E8A-4147-A177-3AD203B41FA5}">
                      <a16:colId xmlns:a16="http://schemas.microsoft.com/office/drawing/2014/main" val="3913273046"/>
                    </a:ext>
                  </a:extLst>
                </a:gridCol>
                <a:gridCol w="1085786">
                  <a:extLst>
                    <a:ext uri="{9D8B030D-6E8A-4147-A177-3AD203B41FA5}">
                      <a16:colId xmlns:a16="http://schemas.microsoft.com/office/drawing/2014/main" val="3385884982"/>
                    </a:ext>
                  </a:extLst>
                </a:gridCol>
                <a:gridCol w="1163584">
                  <a:extLst>
                    <a:ext uri="{9D8B030D-6E8A-4147-A177-3AD203B41FA5}">
                      <a16:colId xmlns:a16="http://schemas.microsoft.com/office/drawing/2014/main" val="635353289"/>
                    </a:ext>
                  </a:extLst>
                </a:gridCol>
                <a:gridCol w="622382">
                  <a:extLst>
                    <a:ext uri="{9D8B030D-6E8A-4147-A177-3AD203B41FA5}">
                      <a16:colId xmlns:a16="http://schemas.microsoft.com/office/drawing/2014/main" val="3063081901"/>
                    </a:ext>
                  </a:extLst>
                </a:gridCol>
                <a:gridCol w="1045196">
                  <a:extLst>
                    <a:ext uri="{9D8B030D-6E8A-4147-A177-3AD203B41FA5}">
                      <a16:colId xmlns:a16="http://schemas.microsoft.com/office/drawing/2014/main" val="90179060"/>
                    </a:ext>
                  </a:extLst>
                </a:gridCol>
                <a:gridCol w="825333">
                  <a:extLst>
                    <a:ext uri="{9D8B030D-6E8A-4147-A177-3AD203B41FA5}">
                      <a16:colId xmlns:a16="http://schemas.microsoft.com/office/drawing/2014/main" val="3713361573"/>
                    </a:ext>
                  </a:extLst>
                </a:gridCol>
              </a:tblGrid>
              <a:tr h="47746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Nombre del Proyecto de Inversión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responsable Gerencia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Gerente de Proyecto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Recurso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que se financia por el proyecto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Apropiación Vigente 2023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Oblig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2464419"/>
                  </a:ext>
                </a:extLst>
              </a:tr>
              <a:tr h="79199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E. PLANEACIÓN Y GESTIÓN TERRITORIAL INTELIGENTE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DDFF</a:t>
                      </a: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Descentralizac. y Fortalecimiento Fiscal</a:t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Jhovana Constanza Rojas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Crédito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DDFF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Descentralización y Fortalecimiento Fiscal</a:t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6035" marR="6035" marT="6035" marB="0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1.267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598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47%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-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7359305"/>
                  </a:ext>
                </a:extLst>
              </a:tr>
              <a:tr h="47746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DER 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Estrategia Regional</a:t>
                      </a:r>
                    </a:p>
                  </a:txBody>
                  <a:tcPr marL="6035" marR="6035" marT="6035" marB="0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4.266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3.061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72%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-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624279"/>
                  </a:ext>
                </a:extLst>
              </a:tr>
              <a:tr h="51634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DODT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Ordenamiento y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Dllo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Territorial</a:t>
                      </a:r>
                    </a:p>
                  </a:txBody>
                  <a:tcPr marL="6035" marR="6035" marT="6035" marB="0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496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272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55%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-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504859"/>
                  </a:ext>
                </a:extLst>
              </a:tr>
              <a:tr h="516345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Proyecto en formulación, continuación PFET, . (Recurso 13) (Pendiente autorización cambio Recurso -  MHCP)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8.000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-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-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860348"/>
                  </a:ext>
                </a:extLst>
              </a:tr>
              <a:tr h="371768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GESTIÓN TERRITORIAL INTELIGENTE (PFET)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14.028 </a:t>
                      </a:r>
                    </a:p>
                  </a:txBody>
                  <a:tcPr marL="6035" marR="6035" marT="6035" marB="0" anchor="ctr">
                    <a:lnL>
                      <a:noFill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3.932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28%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  -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464570"/>
                  </a:ext>
                </a:extLst>
              </a:tr>
              <a:tr h="36488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1. ORDENAMIENTO DEL TERRITORIO ALREDEDOR DEL AGUA Y JUSTICIA AMBIENTAL / B. ACTUALIZACIÓN CATASTRAL MULTIPROPÓSITO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DODT</a:t>
                      </a:r>
                      <a:b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De Ordenamiento y Dllo Territorial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Antonio José Avendaño Arosemena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Nación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SG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Secretaría General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124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  -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 -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944659"/>
                  </a:ext>
                </a:extLst>
              </a:tr>
              <a:tr h="36488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SCT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Contratación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476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111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23%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11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642992"/>
                  </a:ext>
                </a:extLst>
              </a:tr>
              <a:tr h="53699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SF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Sub. Financiera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448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 181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41%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17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292394"/>
                  </a:ext>
                </a:extLst>
              </a:tr>
              <a:tr h="63473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DODT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De Ordenamiento y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Dllo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Territorial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19.453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3.739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175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934974"/>
                  </a:ext>
                </a:extLst>
              </a:tr>
              <a:tr h="32019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 ACTUALIZACIÓN CATASTRAL MULTIPROPÓSITO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(Catastro Multipropósito)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20.500 </a:t>
                      </a:r>
                    </a:p>
                  </a:txBody>
                  <a:tcPr marL="6035" marR="6035" marT="603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4.031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203 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0,99%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400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41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C619D8D-26FF-97C3-CD15-CA6937687569}"/>
              </a:ext>
            </a:extLst>
          </p:cNvPr>
          <p:cNvSpPr txBox="1"/>
          <p:nvPr/>
        </p:nvSpPr>
        <p:spPr>
          <a:xfrm>
            <a:off x="1982195" y="329803"/>
            <a:ext cx="777041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</a:rPr>
              <a:t>EJECUCION PRESUPUESTAL DE INVERSIÓN</a:t>
            </a:r>
          </a:p>
          <a:p>
            <a:pPr algn="ctr"/>
            <a:r>
              <a:rPr lang="es-MX" sz="1400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SUBDIRECCIÓN GENERAL DE DESCENTRALIZACIÓN Y DESARROLLO TERRITORIAL - SGDDT</a:t>
            </a:r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07BF72D-541B-EE20-A693-780C316D1045}"/>
              </a:ext>
            </a:extLst>
          </p:cNvPr>
          <p:cNvSpPr txBox="1"/>
          <p:nvPr/>
        </p:nvSpPr>
        <p:spPr>
          <a:xfrm>
            <a:off x="9397883" y="1239897"/>
            <a:ext cx="19989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>
                <a:solidFill>
                  <a:srgbClr val="4D4D4D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Cifras en millones de pesos</a:t>
            </a:r>
            <a:endParaRPr lang="es-CO" sz="800" dirty="0">
              <a:solidFill>
                <a:srgbClr val="4D4D4D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D404A78-92A4-7656-951E-BA86559C8C44}"/>
              </a:ext>
            </a:extLst>
          </p:cNvPr>
          <p:cNvSpPr txBox="1"/>
          <p:nvPr/>
        </p:nvSpPr>
        <p:spPr>
          <a:xfrm>
            <a:off x="3989322" y="1057642"/>
            <a:ext cx="3647152" cy="307777"/>
          </a:xfrm>
          <a:prstGeom prst="rect">
            <a:avLst/>
          </a:prstGeom>
          <a:solidFill>
            <a:srgbClr val="4D4D4D"/>
          </a:solidFill>
        </p:spPr>
        <p:txBody>
          <a:bodyPr wrap="non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 panose="020F0302020204030204" pitchFamily="34" charset="0"/>
              </a:rPr>
              <a:t>Ejecución al 13 de marzo de 2024 </a:t>
            </a:r>
            <a:endParaRPr lang="es-CO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ECDF99B-F9BF-89E1-9A62-0942474FBD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427496"/>
              </p:ext>
            </p:extLst>
          </p:nvPr>
        </p:nvGraphicFramePr>
        <p:xfrm>
          <a:off x="395785" y="1536850"/>
          <a:ext cx="11409527" cy="5191235"/>
        </p:xfrm>
        <a:graphic>
          <a:graphicData uri="http://schemas.openxmlformats.org/drawingml/2006/table">
            <a:tbl>
              <a:tblPr/>
              <a:tblGrid>
                <a:gridCol w="1994535">
                  <a:extLst>
                    <a:ext uri="{9D8B030D-6E8A-4147-A177-3AD203B41FA5}">
                      <a16:colId xmlns:a16="http://schemas.microsoft.com/office/drawing/2014/main" val="1320795889"/>
                    </a:ext>
                  </a:extLst>
                </a:gridCol>
                <a:gridCol w="1367963">
                  <a:extLst>
                    <a:ext uri="{9D8B030D-6E8A-4147-A177-3AD203B41FA5}">
                      <a16:colId xmlns:a16="http://schemas.microsoft.com/office/drawing/2014/main" val="1042618442"/>
                    </a:ext>
                  </a:extLst>
                </a:gridCol>
                <a:gridCol w="918535">
                  <a:extLst>
                    <a:ext uri="{9D8B030D-6E8A-4147-A177-3AD203B41FA5}">
                      <a16:colId xmlns:a16="http://schemas.microsoft.com/office/drawing/2014/main" val="2539271737"/>
                    </a:ext>
                  </a:extLst>
                </a:gridCol>
                <a:gridCol w="373975">
                  <a:extLst>
                    <a:ext uri="{9D8B030D-6E8A-4147-A177-3AD203B41FA5}">
                      <a16:colId xmlns:a16="http://schemas.microsoft.com/office/drawing/2014/main" val="2550455613"/>
                    </a:ext>
                  </a:extLst>
                </a:gridCol>
                <a:gridCol w="629852">
                  <a:extLst>
                    <a:ext uri="{9D8B030D-6E8A-4147-A177-3AD203B41FA5}">
                      <a16:colId xmlns:a16="http://schemas.microsoft.com/office/drawing/2014/main" val="1032862752"/>
                    </a:ext>
                  </a:extLst>
                </a:gridCol>
                <a:gridCol w="1525426">
                  <a:extLst>
                    <a:ext uri="{9D8B030D-6E8A-4147-A177-3AD203B41FA5}">
                      <a16:colId xmlns:a16="http://schemas.microsoft.com/office/drawing/2014/main" val="2647908980"/>
                    </a:ext>
                  </a:extLst>
                </a:gridCol>
                <a:gridCol w="1053035">
                  <a:extLst>
                    <a:ext uri="{9D8B030D-6E8A-4147-A177-3AD203B41FA5}">
                      <a16:colId xmlns:a16="http://schemas.microsoft.com/office/drawing/2014/main" val="2348893465"/>
                    </a:ext>
                  </a:extLst>
                </a:gridCol>
                <a:gridCol w="1128487">
                  <a:extLst>
                    <a:ext uri="{9D8B030D-6E8A-4147-A177-3AD203B41FA5}">
                      <a16:colId xmlns:a16="http://schemas.microsoft.com/office/drawing/2014/main" val="2909462189"/>
                    </a:ext>
                  </a:extLst>
                </a:gridCol>
                <a:gridCol w="603610">
                  <a:extLst>
                    <a:ext uri="{9D8B030D-6E8A-4147-A177-3AD203B41FA5}">
                      <a16:colId xmlns:a16="http://schemas.microsoft.com/office/drawing/2014/main" val="1343001904"/>
                    </a:ext>
                  </a:extLst>
                </a:gridCol>
                <a:gridCol w="1013670">
                  <a:extLst>
                    <a:ext uri="{9D8B030D-6E8A-4147-A177-3AD203B41FA5}">
                      <a16:colId xmlns:a16="http://schemas.microsoft.com/office/drawing/2014/main" val="361150063"/>
                    </a:ext>
                  </a:extLst>
                </a:gridCol>
                <a:gridCol w="800439">
                  <a:extLst>
                    <a:ext uri="{9D8B030D-6E8A-4147-A177-3AD203B41FA5}">
                      <a16:colId xmlns:a16="http://schemas.microsoft.com/office/drawing/2014/main" val="2078882403"/>
                    </a:ext>
                  </a:extLst>
                </a:gridCol>
              </a:tblGrid>
              <a:tr h="7696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Nombre del Proyecto de Inversión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responsable Gerencia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Gerente de Proyecto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Recurso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Dependencia que se financia por el proyecto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Apropiación Vigente 2023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Compromiso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Comp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Obligación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% </a:t>
                      </a:r>
                      <a:b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Oblig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055898"/>
                  </a:ext>
                </a:extLst>
              </a:tr>
              <a:tr h="95840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5. CONVERGENCIA REGIONAL / B. ENTIDADES PÚBLICAS TERRITORIALES Y NACIONALES FORTALECIDAS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SGDDT </a:t>
                      </a:r>
                      <a:b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Sub. Gral de Descentralización y Dllo Territorial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Hugo Fernando Guerra Urrego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Nación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DDFF</a:t>
                      </a:r>
                      <a:b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Descentralización y Fortalecimiento Fiscal</a:t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076" marR="9076" marT="9076" marB="0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3.068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1.967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64%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207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CB9C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92170"/>
                  </a:ext>
                </a:extLst>
              </a:tr>
              <a:tr h="59786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DER </a:t>
                      </a: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Estrategia Regional</a:t>
                      </a:r>
                    </a:p>
                  </a:txBody>
                  <a:tcPr marL="9076" marR="9076" marT="9076" marB="0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8.946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1.745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170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919357"/>
                  </a:ext>
                </a:extLst>
              </a:tr>
              <a:tr h="87987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DODT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/>
                      </a:r>
                      <a:b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Dir. De Ordenamiento y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Dllo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Territorial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5.461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4.638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85%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583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11%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125609"/>
                  </a:ext>
                </a:extLst>
              </a:tr>
              <a:tr h="87987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SGDDT </a:t>
                      </a:r>
                      <a:b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Sub.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Gral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de Descentralización y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Dllo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Territorial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1.747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1.137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65%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121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8497B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510309"/>
                  </a:ext>
                </a:extLst>
              </a:tr>
              <a:tr h="49634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SUBTOTAL  ENTIDADES PÚBLICAS TERRITORIALES Y NACIONALES FORTALECIDAS (Gestión Territorial)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19.221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  9.487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49%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1.081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123463"/>
                  </a:ext>
                </a:extLst>
              </a:tr>
              <a:tr h="55274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 GENERAL SUBDIRECCIÓN GENERAL DE DESCENTRALIZACIÓN Y DESARROLLO TERRITORIAL - SGDDT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7B7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53.749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7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 17.450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7B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32%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7B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1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 1.284 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7B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algn="ctr" fontAlgn="ctr"/>
                      <a:r>
                        <a:rPr lang="es-CO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2%</a:t>
                      </a:r>
                    </a:p>
                  </a:txBody>
                  <a:tcPr marL="9076" marR="9076" marT="907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998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687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C8227-9D34-1DDF-CB3D-1CE3B27FD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7461" y="499688"/>
            <a:ext cx="8358187" cy="1278353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</a:pPr>
            <a:r>
              <a:rPr lang="es-MX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Proyectos de Inversión 2024 (4)</a:t>
            </a:r>
            <a:br>
              <a:rPr lang="es-MX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s-MX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</a:t>
            </a:r>
            <a:r>
              <a:rPr lang="es-CO" sz="2400" b="1" dirty="0" err="1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ubdirección</a:t>
            </a:r>
            <a:r>
              <a:rPr lang="es-CO" sz="24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General de Inversiones, Seguimiento y Evaluación</a:t>
            </a:r>
            <a:endParaRPr lang="es-CO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Google Shape;109;p16">
            <a:extLst>
              <a:ext uri="{FF2B5EF4-FFF2-40B4-BE49-F238E27FC236}">
                <a16:creationId xmlns:a16="http://schemas.microsoft.com/office/drawing/2014/main" id="{1A4A4CC5-70C1-0697-0D0D-369D3A32A0C3}"/>
              </a:ext>
            </a:extLst>
          </p:cNvPr>
          <p:cNvSpPr txBox="1"/>
          <p:nvPr/>
        </p:nvSpPr>
        <p:spPr>
          <a:xfrm>
            <a:off x="6114434" y="5087633"/>
            <a:ext cx="2016654" cy="96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s-ES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Recursos Nación  </a:t>
            </a:r>
          </a:p>
          <a:p>
            <a:pPr algn="ctr"/>
            <a:r>
              <a:rPr lang="es-ES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(Previo Concepto)</a:t>
            </a:r>
          </a:p>
          <a:p>
            <a:pPr algn="ctr"/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algn="ctr"/>
            <a:r>
              <a:rPr lang="es-CO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Apr</a:t>
            </a: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. Vigente</a:t>
            </a:r>
          </a:p>
          <a:p>
            <a:pPr algn="ctr"/>
            <a:r>
              <a:rPr lang="es-CO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$30.000 millones</a:t>
            </a:r>
            <a:endParaRPr lang="es-CO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Work Sans"/>
              <a:sym typeface="Roboto"/>
            </a:endParaRPr>
          </a:p>
        </p:txBody>
      </p:sp>
      <p:sp>
        <p:nvSpPr>
          <p:cNvPr id="21" name="Google Shape;110;p16">
            <a:extLst>
              <a:ext uri="{FF2B5EF4-FFF2-40B4-BE49-F238E27FC236}">
                <a16:creationId xmlns:a16="http://schemas.microsoft.com/office/drawing/2014/main" id="{C45C6926-8EDC-1209-2A70-7BCBD92B723E}"/>
              </a:ext>
            </a:extLst>
          </p:cNvPr>
          <p:cNvSpPr txBox="1"/>
          <p:nvPr/>
        </p:nvSpPr>
        <p:spPr>
          <a:xfrm>
            <a:off x="6150415" y="4183229"/>
            <a:ext cx="1918973" cy="423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Distribución</a:t>
            </a:r>
            <a:endParaRPr sz="1400" b="1" dirty="0">
              <a:solidFill>
                <a:srgbClr val="FFB526"/>
              </a:solidFill>
              <a:latin typeface="Verdana" panose="020B0604030504040204" pitchFamily="34" charset="0"/>
              <a:ea typeface="Verdana" panose="020B0604030504040204" pitchFamily="34" charset="0"/>
              <a:cs typeface="Fira Sans Extra Condensed"/>
              <a:sym typeface="Fira Sans Extra Condensed"/>
            </a:endParaRPr>
          </a:p>
        </p:txBody>
      </p:sp>
      <p:grpSp>
        <p:nvGrpSpPr>
          <p:cNvPr id="33" name="Google Shape;122;p16">
            <a:extLst>
              <a:ext uri="{FF2B5EF4-FFF2-40B4-BE49-F238E27FC236}">
                <a16:creationId xmlns:a16="http://schemas.microsoft.com/office/drawing/2014/main" id="{AD98C38D-9E61-2AC6-0942-8856E2A7954F}"/>
              </a:ext>
            </a:extLst>
          </p:cNvPr>
          <p:cNvGrpSpPr/>
          <p:nvPr/>
        </p:nvGrpSpPr>
        <p:grpSpPr>
          <a:xfrm>
            <a:off x="8269508" y="4320059"/>
            <a:ext cx="2260795" cy="2027949"/>
            <a:chOff x="4854409" y="2600418"/>
            <a:chExt cx="1639758" cy="1403560"/>
          </a:xfrm>
        </p:grpSpPr>
        <p:sp>
          <p:nvSpPr>
            <p:cNvPr id="34" name="Google Shape;123;p16">
              <a:extLst>
                <a:ext uri="{FF2B5EF4-FFF2-40B4-BE49-F238E27FC236}">
                  <a16:creationId xmlns:a16="http://schemas.microsoft.com/office/drawing/2014/main" id="{1BFE0A19-ECAC-5487-C384-3297EE886DB8}"/>
                </a:ext>
              </a:extLst>
            </p:cNvPr>
            <p:cNvSpPr txBox="1"/>
            <p:nvPr/>
          </p:nvSpPr>
          <p:spPr>
            <a:xfrm>
              <a:off x="4878947" y="3455278"/>
              <a:ext cx="1443339" cy="548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Verdana" panose="020B0604030504040204" pitchFamily="34" charset="0"/>
                  <a:ea typeface="Verdana" panose="020B0604030504040204" pitchFamily="34" charset="0"/>
                  <a:sym typeface="Roboto"/>
                </a:rPr>
                <a:t>Recursos</a:t>
              </a:r>
              <a:r>
                <a:rPr lang="en" sz="1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Verdana" panose="020B0604030504040204" pitchFamily="34" charset="0"/>
                  <a:ea typeface="Verdana" panose="020B0604030504040204" pitchFamily="34" charset="0"/>
                  <a:sym typeface="Roboto"/>
                </a:rPr>
                <a:t> Naci</a:t>
              </a:r>
              <a:r>
                <a:rPr lang="es-ES" sz="1400" dirty="0" err="1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Verdana" panose="020B0604030504040204" pitchFamily="34" charset="0"/>
                  <a:ea typeface="Verdana" panose="020B0604030504040204" pitchFamily="34" charset="0"/>
                  <a:sym typeface="Roboto"/>
                </a:rPr>
                <a:t>ó</a:t>
              </a:r>
              <a:r>
                <a:rPr lang="en" sz="1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Verdana" panose="020B0604030504040204" pitchFamily="34" charset="0"/>
                  <a:ea typeface="Verdana" panose="020B0604030504040204" pitchFamily="34" charset="0"/>
                  <a:sym typeface="Roboto"/>
                </a:rPr>
                <a:t>n</a:t>
              </a:r>
            </a:p>
            <a:p>
              <a:pPr marL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en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endParaRPr>
            </a:p>
            <a:p>
              <a:pPr algn="ctr"/>
              <a:r>
                <a:rPr lang="es-CO" sz="1400" b="1" dirty="0" err="1">
                  <a:latin typeface="Verdana" panose="020B0604030504040204" pitchFamily="34" charset="0"/>
                  <a:ea typeface="Verdana" panose="020B0604030504040204" pitchFamily="34" charset="0"/>
                </a:rPr>
                <a:t>Apr</a:t>
              </a:r>
              <a:r>
                <a:rPr lang="es-CO" sz="1400" b="1" dirty="0">
                  <a:latin typeface="Verdana" panose="020B0604030504040204" pitchFamily="34" charset="0"/>
                  <a:ea typeface="Verdana" panose="020B0604030504040204" pitchFamily="34" charset="0"/>
                </a:rPr>
                <a:t>. Vigente</a:t>
              </a:r>
            </a:p>
            <a:p>
              <a:pPr algn="ctr"/>
              <a:r>
                <a:rPr lang="es-CO" sz="14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  <a:r>
                <a:rPr lang="es-CO" sz="14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$</a:t>
              </a:r>
              <a:r>
                <a:rPr lang="es-CO" sz="1400" b="1" dirty="0">
                  <a:latin typeface="Verdana" panose="020B0604030504040204" pitchFamily="34" charset="0"/>
                  <a:ea typeface="Verdana" panose="020B0604030504040204" pitchFamily="34" charset="0"/>
                </a:rPr>
                <a:t>21.367</a:t>
              </a:r>
              <a:r>
                <a:rPr lang="es-CO" sz="14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millones</a:t>
              </a:r>
            </a:p>
            <a:p>
              <a:pPr algn="ctr"/>
              <a:r>
                <a:rPr lang="es-CO" sz="1400" b="1" dirty="0">
                  <a:latin typeface="Verdana" panose="020B0604030504040204" pitchFamily="34" charset="0"/>
                  <a:ea typeface="Verdana" panose="020B0604030504040204" pitchFamily="34" charset="0"/>
                </a:rPr>
                <a:t>compromisos 65%</a:t>
              </a:r>
            </a:p>
            <a:p>
              <a:pPr algn="ctr"/>
              <a:r>
                <a:rPr lang="es-CO" sz="1400" b="1" dirty="0">
                  <a:latin typeface="Verdana" panose="020B0604030504040204" pitchFamily="34" charset="0"/>
                  <a:ea typeface="Verdana" panose="020B0604030504040204" pitchFamily="34" charset="0"/>
                </a:rPr>
                <a:t>obligaciones  5%</a:t>
              </a:r>
            </a:p>
            <a:p>
              <a:pPr algn="ctr"/>
              <a:endParaRPr lang="es-CO" sz="1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marL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endParaRPr>
            </a:p>
          </p:txBody>
        </p:sp>
        <p:sp>
          <p:nvSpPr>
            <p:cNvPr id="35" name="Google Shape;124;p16">
              <a:extLst>
                <a:ext uri="{FF2B5EF4-FFF2-40B4-BE49-F238E27FC236}">
                  <a16:creationId xmlns:a16="http://schemas.microsoft.com/office/drawing/2014/main" id="{A46336D0-EB01-4020-A950-FB4768C935C4}"/>
                </a:ext>
              </a:extLst>
            </p:cNvPr>
            <p:cNvSpPr txBox="1"/>
            <p:nvPr/>
          </p:nvSpPr>
          <p:spPr>
            <a:xfrm>
              <a:off x="4854409" y="2600418"/>
              <a:ext cx="1639758" cy="492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 dirty="0">
                  <a:solidFill>
                    <a:srgbClr val="FFB526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Fira Sans Extra Condensed"/>
                  <a:sym typeface="Fira Sans Extra Condensed"/>
                </a:rPr>
                <a:t>Gestión de la Inversión Pública</a:t>
              </a: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es-CO" sz="1400" b="1" dirty="0">
                <a:solidFill>
                  <a:schemeClr val="dk2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endParaRPr>
            </a:p>
          </p:txBody>
        </p:sp>
      </p:grpSp>
      <p:sp>
        <p:nvSpPr>
          <p:cNvPr id="65" name="Google Shape;154;p16">
            <a:extLst>
              <a:ext uri="{FF2B5EF4-FFF2-40B4-BE49-F238E27FC236}">
                <a16:creationId xmlns:a16="http://schemas.microsoft.com/office/drawing/2014/main" id="{0D2E3760-6E7B-3FAF-03BE-76920E41DE99}"/>
              </a:ext>
            </a:extLst>
          </p:cNvPr>
          <p:cNvSpPr txBox="1"/>
          <p:nvPr/>
        </p:nvSpPr>
        <p:spPr>
          <a:xfrm>
            <a:off x="6963045" y="5515009"/>
            <a:ext cx="1909003" cy="792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6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Work Sans"/>
              <a:sym typeface="Roboto"/>
            </a:endParaRPr>
          </a:p>
        </p:txBody>
      </p:sp>
      <p:grpSp>
        <p:nvGrpSpPr>
          <p:cNvPr id="41" name="Grupo 40">
            <a:extLst>
              <a:ext uri="{FF2B5EF4-FFF2-40B4-BE49-F238E27FC236}">
                <a16:creationId xmlns:a16="http://schemas.microsoft.com/office/drawing/2014/main" id="{68A5B64C-614F-6E0B-8BB1-00B6345DF164}"/>
              </a:ext>
            </a:extLst>
          </p:cNvPr>
          <p:cNvGrpSpPr/>
          <p:nvPr/>
        </p:nvGrpSpPr>
        <p:grpSpPr>
          <a:xfrm>
            <a:off x="5929201" y="2398545"/>
            <a:ext cx="1986522" cy="1648407"/>
            <a:chOff x="3282627" y="2476713"/>
            <a:chExt cx="1986522" cy="1648407"/>
          </a:xfrm>
        </p:grpSpPr>
        <p:sp>
          <p:nvSpPr>
            <p:cNvPr id="18" name="Google Shape;104;p16">
              <a:extLst>
                <a:ext uri="{FF2B5EF4-FFF2-40B4-BE49-F238E27FC236}">
                  <a16:creationId xmlns:a16="http://schemas.microsoft.com/office/drawing/2014/main" id="{1D23813A-9FFF-2DE1-E6E6-CBE976C1F315}"/>
                </a:ext>
              </a:extLst>
            </p:cNvPr>
            <p:cNvSpPr/>
            <p:nvPr/>
          </p:nvSpPr>
          <p:spPr>
            <a:xfrm>
              <a:off x="3526667" y="2476713"/>
              <a:ext cx="1742482" cy="164840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105;p16">
              <a:extLst>
                <a:ext uri="{FF2B5EF4-FFF2-40B4-BE49-F238E27FC236}">
                  <a16:creationId xmlns:a16="http://schemas.microsoft.com/office/drawing/2014/main" id="{5CE49C96-9DE4-5401-9B3D-7E113AE27846}"/>
                </a:ext>
              </a:extLst>
            </p:cNvPr>
            <p:cNvGrpSpPr/>
            <p:nvPr/>
          </p:nvGrpSpPr>
          <p:grpSpPr>
            <a:xfrm>
              <a:off x="3282627" y="3154253"/>
              <a:ext cx="407767" cy="293224"/>
              <a:chOff x="904825" y="3764500"/>
              <a:chExt cx="300000" cy="183000"/>
            </a:xfrm>
          </p:grpSpPr>
          <p:sp>
            <p:nvSpPr>
              <p:cNvPr id="27" name="Google Shape;106;p16">
                <a:extLst>
                  <a:ext uri="{FF2B5EF4-FFF2-40B4-BE49-F238E27FC236}">
                    <a16:creationId xmlns:a16="http://schemas.microsoft.com/office/drawing/2014/main" id="{18DB69DF-0F2F-4A59-CA50-74CC7987E407}"/>
                  </a:ext>
                </a:extLst>
              </p:cNvPr>
              <p:cNvSpPr/>
              <p:nvPr/>
            </p:nvSpPr>
            <p:spPr>
              <a:xfrm>
                <a:off x="1021825" y="3764500"/>
                <a:ext cx="183000" cy="1830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07;p16">
                <a:extLst>
                  <a:ext uri="{FF2B5EF4-FFF2-40B4-BE49-F238E27FC236}">
                    <a16:creationId xmlns:a16="http://schemas.microsoft.com/office/drawing/2014/main" id="{61562A0D-7934-08DF-9DE6-31C108BBA2F7}"/>
                  </a:ext>
                </a:extLst>
              </p:cNvPr>
              <p:cNvSpPr/>
              <p:nvPr/>
            </p:nvSpPr>
            <p:spPr>
              <a:xfrm>
                <a:off x="1067575" y="3810250"/>
                <a:ext cx="91500" cy="915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9" name="Google Shape;108;p16">
                <a:extLst>
                  <a:ext uri="{FF2B5EF4-FFF2-40B4-BE49-F238E27FC236}">
                    <a16:creationId xmlns:a16="http://schemas.microsoft.com/office/drawing/2014/main" id="{8426A527-9830-080B-8447-3F26C6AE2285}"/>
                  </a:ext>
                </a:extLst>
              </p:cNvPr>
              <p:cNvCxnSpPr>
                <a:stCxn id="27" idx="2"/>
              </p:cNvCxnSpPr>
              <p:nvPr/>
            </p:nvCxnSpPr>
            <p:spPr>
              <a:xfrm rot="10800000">
                <a:off x="904825" y="3856000"/>
                <a:ext cx="1170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731219CA-301D-AC98-BE02-BC880D5D502F}"/>
              </a:ext>
            </a:extLst>
          </p:cNvPr>
          <p:cNvGrpSpPr/>
          <p:nvPr/>
        </p:nvGrpSpPr>
        <p:grpSpPr>
          <a:xfrm>
            <a:off x="1603295" y="2453871"/>
            <a:ext cx="8783701" cy="1542303"/>
            <a:chOff x="1046908" y="2476662"/>
            <a:chExt cx="8718011" cy="1648421"/>
          </a:xfrm>
        </p:grpSpPr>
        <p:sp>
          <p:nvSpPr>
            <p:cNvPr id="31" name="Google Shape;117;p16">
              <a:extLst>
                <a:ext uri="{FF2B5EF4-FFF2-40B4-BE49-F238E27FC236}">
                  <a16:creationId xmlns:a16="http://schemas.microsoft.com/office/drawing/2014/main" id="{49D856B1-A287-2623-8B7A-82B128074507}"/>
                </a:ext>
              </a:extLst>
            </p:cNvPr>
            <p:cNvSpPr/>
            <p:nvPr/>
          </p:nvSpPr>
          <p:spPr>
            <a:xfrm>
              <a:off x="7804767" y="2476662"/>
              <a:ext cx="1960152" cy="1648421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1905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" name="Google Shape;118;p16">
              <a:extLst>
                <a:ext uri="{FF2B5EF4-FFF2-40B4-BE49-F238E27FC236}">
                  <a16:creationId xmlns:a16="http://schemas.microsoft.com/office/drawing/2014/main" id="{A51A057B-0F69-0657-2145-4B13BF773223}"/>
                </a:ext>
              </a:extLst>
            </p:cNvPr>
            <p:cNvGrpSpPr/>
            <p:nvPr/>
          </p:nvGrpSpPr>
          <p:grpSpPr>
            <a:xfrm>
              <a:off x="7573662" y="3155516"/>
              <a:ext cx="441276" cy="293227"/>
              <a:chOff x="557229" y="3765284"/>
              <a:chExt cx="288600" cy="183000"/>
            </a:xfrm>
          </p:grpSpPr>
          <p:sp>
            <p:nvSpPr>
              <p:cNvPr id="37" name="Google Shape;119;p16">
                <a:extLst>
                  <a:ext uri="{FF2B5EF4-FFF2-40B4-BE49-F238E27FC236}">
                    <a16:creationId xmlns:a16="http://schemas.microsoft.com/office/drawing/2014/main" id="{4965FCD7-439A-467A-1534-474C74BEB120}"/>
                  </a:ext>
                </a:extLst>
              </p:cNvPr>
              <p:cNvSpPr/>
              <p:nvPr/>
            </p:nvSpPr>
            <p:spPr>
              <a:xfrm>
                <a:off x="662829" y="3765284"/>
                <a:ext cx="183000" cy="1830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20;p16">
                <a:extLst>
                  <a:ext uri="{FF2B5EF4-FFF2-40B4-BE49-F238E27FC236}">
                    <a16:creationId xmlns:a16="http://schemas.microsoft.com/office/drawing/2014/main" id="{318DA2F9-42CA-E838-845D-4F9C02130D41}"/>
                  </a:ext>
                </a:extLst>
              </p:cNvPr>
              <p:cNvSpPr/>
              <p:nvPr/>
            </p:nvSpPr>
            <p:spPr>
              <a:xfrm>
                <a:off x="714126" y="3803028"/>
                <a:ext cx="91500" cy="915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39" name="Google Shape;121;p16">
                <a:extLst>
                  <a:ext uri="{FF2B5EF4-FFF2-40B4-BE49-F238E27FC236}">
                    <a16:creationId xmlns:a16="http://schemas.microsoft.com/office/drawing/2014/main" id="{980A41C5-4487-17A1-A805-DAFE350F1D2E}"/>
                  </a:ext>
                </a:extLst>
              </p:cNvPr>
              <p:cNvCxnSpPr>
                <a:stCxn id="37" idx="2"/>
              </p:cNvCxnSpPr>
              <p:nvPr/>
            </p:nvCxnSpPr>
            <p:spPr>
              <a:xfrm rot="10800000">
                <a:off x="557229" y="3856784"/>
                <a:ext cx="1056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4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pic>
          <p:nvPicPr>
            <p:cNvPr id="1036" name="Picture 12" descr="Icono de Mejorar estilo Cute Outline">
              <a:extLst>
                <a:ext uri="{FF2B5EF4-FFF2-40B4-BE49-F238E27FC236}">
                  <a16:creationId xmlns:a16="http://schemas.microsoft.com/office/drawing/2014/main" id="{D8E45DCA-FEB5-11DC-198D-4CFDA783DF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908" y="2518097"/>
              <a:ext cx="1455124" cy="1455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36F1C7CB-D36C-B4D3-FD4F-6B1382DB27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3319" y="824076"/>
            <a:ext cx="1399599" cy="1478442"/>
          </a:xfrm>
          <a:prstGeom prst="rect">
            <a:avLst/>
          </a:prstGeom>
        </p:spPr>
      </p:pic>
      <p:sp>
        <p:nvSpPr>
          <p:cNvPr id="13" name="Google Shape;109;p16">
            <a:extLst>
              <a:ext uri="{FF2B5EF4-FFF2-40B4-BE49-F238E27FC236}">
                <a16:creationId xmlns:a16="http://schemas.microsoft.com/office/drawing/2014/main" id="{63255D41-4B3C-B5A4-EBB2-B508D85DB326}"/>
              </a:ext>
            </a:extLst>
          </p:cNvPr>
          <p:cNvSpPr txBox="1"/>
          <p:nvPr/>
        </p:nvSpPr>
        <p:spPr>
          <a:xfrm>
            <a:off x="9448361" y="1564373"/>
            <a:ext cx="1291199" cy="591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s-ES" sz="1400" dirty="0">
              <a:solidFill>
                <a:srgbClr val="FFB526"/>
              </a:solidFill>
              <a:latin typeface="Work Sans"/>
              <a:sym typeface="Roboto"/>
            </a:endParaRPr>
          </a:p>
          <a:p>
            <a:pPr algn="ctr"/>
            <a:r>
              <a:rPr lang="es-CO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$818.858 millones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400" dirty="0">
              <a:solidFill>
                <a:srgbClr val="FFB526"/>
              </a:solidFill>
              <a:latin typeface="Work Sans"/>
              <a:sym typeface="Roboto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4F94B44F-87EB-96FA-FE2E-47967191E7D5}"/>
              </a:ext>
            </a:extLst>
          </p:cNvPr>
          <p:cNvGrpSpPr/>
          <p:nvPr/>
        </p:nvGrpSpPr>
        <p:grpSpPr>
          <a:xfrm>
            <a:off x="1264404" y="2448005"/>
            <a:ext cx="4076697" cy="1648407"/>
            <a:chOff x="1054546" y="2476713"/>
            <a:chExt cx="4076697" cy="1648407"/>
          </a:xfrm>
        </p:grpSpPr>
        <p:sp>
          <p:nvSpPr>
            <p:cNvPr id="4" name="Google Shape;104;p16">
              <a:extLst>
                <a:ext uri="{FF2B5EF4-FFF2-40B4-BE49-F238E27FC236}">
                  <a16:creationId xmlns:a16="http://schemas.microsoft.com/office/drawing/2014/main" id="{2140C8A6-3104-7226-7BC1-E596DCA140C9}"/>
                </a:ext>
              </a:extLst>
            </p:cNvPr>
            <p:cNvSpPr/>
            <p:nvPr/>
          </p:nvSpPr>
          <p:spPr>
            <a:xfrm>
              <a:off x="1298583" y="2476713"/>
              <a:ext cx="1742482" cy="1648407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06;p16">
              <a:extLst>
                <a:ext uri="{FF2B5EF4-FFF2-40B4-BE49-F238E27FC236}">
                  <a16:creationId xmlns:a16="http://schemas.microsoft.com/office/drawing/2014/main" id="{799BDB9C-971B-EC6D-F743-15EF71CD70FD}"/>
                </a:ext>
              </a:extLst>
            </p:cNvPr>
            <p:cNvSpPr/>
            <p:nvPr/>
          </p:nvSpPr>
          <p:spPr>
            <a:xfrm>
              <a:off x="1213576" y="3154253"/>
              <a:ext cx="248738" cy="293224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07;p16">
              <a:extLst>
                <a:ext uri="{FF2B5EF4-FFF2-40B4-BE49-F238E27FC236}">
                  <a16:creationId xmlns:a16="http://schemas.microsoft.com/office/drawing/2014/main" id="{760F14D3-920B-7C87-E0C6-628A60023DF2}"/>
                </a:ext>
              </a:extLst>
            </p:cNvPr>
            <p:cNvSpPr/>
            <p:nvPr/>
          </p:nvSpPr>
          <p:spPr>
            <a:xfrm>
              <a:off x="1275760" y="3227559"/>
              <a:ext cx="124369" cy="1466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" name="Google Shape;108;p16">
              <a:extLst>
                <a:ext uri="{FF2B5EF4-FFF2-40B4-BE49-F238E27FC236}">
                  <a16:creationId xmlns:a16="http://schemas.microsoft.com/office/drawing/2014/main" id="{704F6E0B-938E-705C-2AFB-4406792FDE99}"/>
                </a:ext>
              </a:extLst>
            </p:cNvPr>
            <p:cNvCxnSpPr>
              <a:stCxn id="5" idx="2"/>
            </p:cNvCxnSpPr>
            <p:nvPr/>
          </p:nvCxnSpPr>
          <p:spPr>
            <a:xfrm rot="10800000">
              <a:off x="1054546" y="3300865"/>
              <a:ext cx="159030" cy="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10" name="Picture 2" descr="Diagnóstico - Iconos gratis de usuario">
              <a:extLst>
                <a:ext uri="{FF2B5EF4-FFF2-40B4-BE49-F238E27FC236}">
                  <a16:creationId xmlns:a16="http://schemas.microsoft.com/office/drawing/2014/main" id="{ED297FAE-AB4E-5E1F-53B3-AE1E1BCBAB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6600" y="2732485"/>
              <a:ext cx="1114643" cy="11146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Google Shape;109;p16">
            <a:extLst>
              <a:ext uri="{FF2B5EF4-FFF2-40B4-BE49-F238E27FC236}">
                <a16:creationId xmlns:a16="http://schemas.microsoft.com/office/drawing/2014/main" id="{5C36C607-3ACF-8C42-2E00-4886E4082CCF}"/>
              </a:ext>
            </a:extLst>
          </p:cNvPr>
          <p:cNvSpPr txBox="1"/>
          <p:nvPr/>
        </p:nvSpPr>
        <p:spPr>
          <a:xfrm>
            <a:off x="1078789" y="5353903"/>
            <a:ext cx="2654499" cy="742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CO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Work Sans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CO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Work Sans"/>
              <a:sym typeface="Roboto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Recursos</a:t>
            </a:r>
            <a:r>
              <a:rPr lang="en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 Naci</a:t>
            </a:r>
            <a:r>
              <a:rPr lang="es-ES" sz="1400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ó</a:t>
            </a:r>
            <a:r>
              <a:rPr lang="en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n</a:t>
            </a:r>
          </a:p>
          <a:p>
            <a:pPr algn="ctr"/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algn="ctr"/>
            <a:r>
              <a:rPr lang="es-CO" sz="1400" b="1" dirty="0" err="1">
                <a:latin typeface="Verdana" panose="020B0604030504040204" pitchFamily="34" charset="0"/>
                <a:ea typeface="Verdana" panose="020B0604030504040204" pitchFamily="34" charset="0"/>
              </a:rPr>
              <a:t>Apr</a:t>
            </a: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. Vigente </a:t>
            </a:r>
          </a:p>
          <a:p>
            <a:pPr algn="ctr"/>
            <a:r>
              <a:rPr lang="es-CO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$746.491 millones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compromisos 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78%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obligaciones  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0%</a:t>
            </a:r>
          </a:p>
          <a:p>
            <a:pPr algn="ctr"/>
            <a:endParaRPr lang="es-CO" sz="1600" b="1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Work Sans"/>
              <a:sym typeface="Roboto"/>
            </a:endParaRPr>
          </a:p>
        </p:txBody>
      </p:sp>
      <p:sp>
        <p:nvSpPr>
          <p:cNvPr id="12" name="Google Shape;110;p16">
            <a:extLst>
              <a:ext uri="{FF2B5EF4-FFF2-40B4-BE49-F238E27FC236}">
                <a16:creationId xmlns:a16="http://schemas.microsoft.com/office/drawing/2014/main" id="{7AF1E2FE-C425-0FB3-D709-A8B14938331E}"/>
              </a:ext>
            </a:extLst>
          </p:cNvPr>
          <p:cNvSpPr txBox="1"/>
          <p:nvPr/>
        </p:nvSpPr>
        <p:spPr>
          <a:xfrm>
            <a:off x="1446785" y="4116942"/>
            <a:ext cx="1918973" cy="423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Contratos Plan</a:t>
            </a:r>
            <a:endParaRPr sz="1400" b="1" dirty="0">
              <a:solidFill>
                <a:srgbClr val="FFB526"/>
              </a:solidFill>
              <a:latin typeface="Verdana" panose="020B0604030504040204" pitchFamily="34" charset="0"/>
              <a:ea typeface="Verdana" panose="020B0604030504040204" pitchFamily="34" charset="0"/>
              <a:cs typeface="Fira Sans Extra Condensed"/>
              <a:sym typeface="Fira Sans Extra Condensed"/>
            </a:endParaRPr>
          </a:p>
        </p:txBody>
      </p:sp>
      <p:sp>
        <p:nvSpPr>
          <p:cNvPr id="15" name="Google Shape;154;p16">
            <a:extLst>
              <a:ext uri="{FF2B5EF4-FFF2-40B4-BE49-F238E27FC236}">
                <a16:creationId xmlns:a16="http://schemas.microsoft.com/office/drawing/2014/main" id="{4B2A9AF2-265A-45D2-D08F-5E8BA42E096A}"/>
              </a:ext>
            </a:extLst>
          </p:cNvPr>
          <p:cNvSpPr txBox="1"/>
          <p:nvPr/>
        </p:nvSpPr>
        <p:spPr>
          <a:xfrm>
            <a:off x="2340103" y="5302540"/>
            <a:ext cx="1909003" cy="792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6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Work Sans"/>
              <a:sym typeface="Roboto"/>
            </a:endParaRPr>
          </a:p>
        </p:txBody>
      </p:sp>
      <p:sp>
        <p:nvSpPr>
          <p:cNvPr id="16" name="Google Shape;155;p16">
            <a:extLst>
              <a:ext uri="{FF2B5EF4-FFF2-40B4-BE49-F238E27FC236}">
                <a16:creationId xmlns:a16="http://schemas.microsoft.com/office/drawing/2014/main" id="{B21BEAFA-808B-3AC8-5E8F-943873715309}"/>
              </a:ext>
            </a:extLst>
          </p:cNvPr>
          <p:cNvSpPr txBox="1"/>
          <p:nvPr/>
        </p:nvSpPr>
        <p:spPr>
          <a:xfrm>
            <a:off x="3909383" y="4371537"/>
            <a:ext cx="1897527" cy="423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CO" sz="1400" b="1" dirty="0">
                <a:solidFill>
                  <a:srgbClr val="FFB526"/>
                </a:solidFill>
                <a:latin typeface="Verdana" panose="020B0604030504040204" pitchFamily="34" charset="0"/>
                <a:ea typeface="Verdana" panose="020B0604030504040204" pitchFamily="34" charset="0"/>
                <a:cs typeface="Fira Sans Extra Condensed"/>
                <a:sym typeface="Fira Sans Extra Condensed"/>
              </a:rPr>
              <a:t>Sistema Nacional de Evaluación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lang="en" sz="2000" b="1" dirty="0">
              <a:solidFill>
                <a:schemeClr val="dk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BD7D0CC0-B32F-5789-CDBD-E7CA350E5784}"/>
              </a:ext>
            </a:extLst>
          </p:cNvPr>
          <p:cNvGrpSpPr/>
          <p:nvPr/>
        </p:nvGrpSpPr>
        <p:grpSpPr>
          <a:xfrm>
            <a:off x="3561606" y="2374643"/>
            <a:ext cx="2114070" cy="1648416"/>
            <a:chOff x="5711100" y="2476713"/>
            <a:chExt cx="2114070" cy="1648416"/>
          </a:xfrm>
        </p:grpSpPr>
        <p:sp>
          <p:nvSpPr>
            <p:cNvPr id="22" name="Google Shape;149;p16">
              <a:extLst>
                <a:ext uri="{FF2B5EF4-FFF2-40B4-BE49-F238E27FC236}">
                  <a16:creationId xmlns:a16="http://schemas.microsoft.com/office/drawing/2014/main" id="{01DAFDB6-E98B-3556-AFBE-AF95D235C632}"/>
                </a:ext>
              </a:extLst>
            </p:cNvPr>
            <p:cNvSpPr/>
            <p:nvPr/>
          </p:nvSpPr>
          <p:spPr>
            <a:xfrm>
              <a:off x="5989314" y="2476713"/>
              <a:ext cx="1835856" cy="1648416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" name="Google Shape;150;p16">
              <a:extLst>
                <a:ext uri="{FF2B5EF4-FFF2-40B4-BE49-F238E27FC236}">
                  <a16:creationId xmlns:a16="http://schemas.microsoft.com/office/drawing/2014/main" id="{F986F401-9C3A-FA48-52EA-C427DB6CEB4B}"/>
                </a:ext>
              </a:extLst>
            </p:cNvPr>
            <p:cNvGrpSpPr/>
            <p:nvPr/>
          </p:nvGrpSpPr>
          <p:grpSpPr>
            <a:xfrm>
              <a:off x="5711100" y="3154257"/>
              <a:ext cx="413293" cy="293226"/>
              <a:chOff x="916225" y="3764500"/>
              <a:chExt cx="288600" cy="183000"/>
            </a:xfrm>
          </p:grpSpPr>
          <p:sp>
            <p:nvSpPr>
              <p:cNvPr id="25" name="Google Shape;151;p16">
                <a:extLst>
                  <a:ext uri="{FF2B5EF4-FFF2-40B4-BE49-F238E27FC236}">
                    <a16:creationId xmlns:a16="http://schemas.microsoft.com/office/drawing/2014/main" id="{1CEFB8AE-506E-27E1-91C5-6EADEB508882}"/>
                  </a:ext>
                </a:extLst>
              </p:cNvPr>
              <p:cNvSpPr/>
              <p:nvPr/>
            </p:nvSpPr>
            <p:spPr>
              <a:xfrm>
                <a:off x="1021825" y="3764500"/>
                <a:ext cx="183000" cy="1830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52;p16">
                <a:extLst>
                  <a:ext uri="{FF2B5EF4-FFF2-40B4-BE49-F238E27FC236}">
                    <a16:creationId xmlns:a16="http://schemas.microsoft.com/office/drawing/2014/main" id="{BABF0F85-6428-757E-5774-12CD92A28D23}"/>
                  </a:ext>
                </a:extLst>
              </p:cNvPr>
              <p:cNvSpPr/>
              <p:nvPr/>
            </p:nvSpPr>
            <p:spPr>
              <a:xfrm>
                <a:off x="1067575" y="3810250"/>
                <a:ext cx="91500" cy="91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30" name="Google Shape;153;p16">
                <a:extLst>
                  <a:ext uri="{FF2B5EF4-FFF2-40B4-BE49-F238E27FC236}">
                    <a16:creationId xmlns:a16="http://schemas.microsoft.com/office/drawing/2014/main" id="{145F9EF9-91B0-D1B9-C53B-F9C69CEEA282}"/>
                  </a:ext>
                </a:extLst>
              </p:cNvPr>
              <p:cNvCxnSpPr>
                <a:stCxn id="25" idx="2"/>
              </p:cNvCxnSpPr>
              <p:nvPr/>
            </p:nvCxnSpPr>
            <p:spPr>
              <a:xfrm rot="10800000">
                <a:off x="916225" y="3856000"/>
                <a:ext cx="1056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40" name="Google Shape;109;p16">
            <a:extLst>
              <a:ext uri="{FF2B5EF4-FFF2-40B4-BE49-F238E27FC236}">
                <a16:creationId xmlns:a16="http://schemas.microsoft.com/office/drawing/2014/main" id="{26D9D3D9-2635-3AC3-182E-B34F1129E35C}"/>
              </a:ext>
            </a:extLst>
          </p:cNvPr>
          <p:cNvSpPr txBox="1"/>
          <p:nvPr/>
        </p:nvSpPr>
        <p:spPr>
          <a:xfrm>
            <a:off x="3871250" y="5608685"/>
            <a:ext cx="2122965" cy="79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Recursos</a:t>
            </a:r>
            <a:r>
              <a:rPr lang="en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 Naci</a:t>
            </a:r>
            <a:r>
              <a:rPr lang="es-ES" sz="1400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ó</a:t>
            </a:r>
            <a:r>
              <a:rPr lang="en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sym typeface="Roboto"/>
              </a:rPr>
              <a:t>n</a:t>
            </a:r>
          </a:p>
          <a:p>
            <a:pPr algn="ctr"/>
            <a:endPara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sym typeface="Roboto"/>
            </a:endParaRPr>
          </a:p>
          <a:p>
            <a:pPr algn="ctr"/>
            <a:r>
              <a:rPr lang="es-CO" sz="14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Apr</a:t>
            </a: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. Vigente</a:t>
            </a:r>
          </a:p>
          <a:p>
            <a:pPr algn="ctr"/>
            <a:r>
              <a:rPr lang="es-CO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$</a:t>
            </a:r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21.000</a:t>
            </a:r>
            <a:r>
              <a:rPr lang="es-CO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millones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compromisos 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37%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obligaciones  </a:t>
            </a:r>
          </a:p>
          <a:p>
            <a:pPr algn="ctr"/>
            <a:r>
              <a:rPr lang="es-CO" sz="1400" b="1" dirty="0">
                <a:latin typeface="Verdana" panose="020B0604030504040204" pitchFamily="34" charset="0"/>
                <a:ea typeface="Verdana" panose="020B0604030504040204" pitchFamily="34" charset="0"/>
              </a:rPr>
              <a:t>1,8%</a:t>
            </a:r>
          </a:p>
          <a:p>
            <a:pPr algn="ctr"/>
            <a:endParaRPr lang="es-CO" sz="1600" b="1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Work Sans"/>
              <a:sym typeface="Roboto"/>
            </a:endParaRPr>
          </a:p>
        </p:txBody>
      </p:sp>
      <p:pic>
        <p:nvPicPr>
          <p:cNvPr id="45" name="Gráfico 44" descr="Monedas contorno">
            <a:extLst>
              <a:ext uri="{FF2B5EF4-FFF2-40B4-BE49-F238E27FC236}">
                <a16:creationId xmlns:a16="http://schemas.microsoft.com/office/drawing/2014/main" id="{BE065C5C-A3F2-C8FA-5F16-B5AEF50DCE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401917" y="2555743"/>
            <a:ext cx="1298346" cy="1298346"/>
          </a:xfrm>
          <a:prstGeom prst="rect">
            <a:avLst/>
          </a:prstGeom>
        </p:spPr>
      </p:pic>
      <p:pic>
        <p:nvPicPr>
          <p:cNvPr id="47" name="Gráfico 46" descr="Interfaz de la experiencia de usuario con relleno sólido">
            <a:extLst>
              <a:ext uri="{FF2B5EF4-FFF2-40B4-BE49-F238E27FC236}">
                <a16:creationId xmlns:a16="http://schemas.microsoft.com/office/drawing/2014/main" id="{B6BD1AEA-491A-3AE2-DC2B-99D166B89E6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723247" y="2513388"/>
            <a:ext cx="1440622" cy="144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344830"/>
      </p:ext>
    </p:extLst>
  </p:cSld>
  <p:clrMapOvr>
    <a:masterClrMapping/>
  </p:clrMapOvr>
</p:sld>
</file>

<file path=ppt/theme/theme1.xml><?xml version="1.0" encoding="utf-8"?>
<a:theme xmlns:a="http://schemas.openxmlformats.org/drawingml/2006/main" name="DNP 2018-2022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NP">
      <a:majorFont>
        <a:latin typeface="Work Sans"/>
        <a:ea typeface=""/>
        <a:cs typeface=""/>
      </a:majorFont>
      <a:minorFont>
        <a:latin typeface="Work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 anchor="ctr">
        <a:spAutoFit/>
      </a:bodyPr>
      <a:lstStyle>
        <a:defPPr algn="l">
          <a:spcBef>
            <a:spcPts val="600"/>
          </a:spcBef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NP 2018-2022 2.4" id="{828B3444-E90C-F449-B30A-B9AE60BDD96C}" vid="{E92A9306-DAFE-5847-867C-4283A8F34A5B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6cd97d7-ab70-4f4b-bd1b-46db26387a43" xsi:nil="true"/>
    <lcf76f155ced4ddcb4097134ff3c332f xmlns="ab571fb5-0b8c-4b39-afef-2de21540ffe6">
      <Terms xmlns="http://schemas.microsoft.com/office/infopath/2007/PartnerControls"/>
    </lcf76f155ced4ddcb4097134ff3c332f>
    <SharedWithUsers xmlns="d6cd97d7-ab70-4f4b-bd1b-46db26387a43">
      <UserInfo>
        <DisplayName>Laura Daniela Escobar Lopez</DisplayName>
        <AccountId>20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08C1A740C2BC47A85B91DAB65428E8" ma:contentTypeVersion="15" ma:contentTypeDescription="Create a new document." ma:contentTypeScope="" ma:versionID="2385792ac487f92dbaeb4fff3533bb32">
  <xsd:schema xmlns:xsd="http://www.w3.org/2001/XMLSchema" xmlns:xs="http://www.w3.org/2001/XMLSchema" xmlns:p="http://schemas.microsoft.com/office/2006/metadata/properties" xmlns:ns2="ab571fb5-0b8c-4b39-afef-2de21540ffe6" xmlns:ns3="d6cd97d7-ab70-4f4b-bd1b-46db26387a43" targetNamespace="http://schemas.microsoft.com/office/2006/metadata/properties" ma:root="true" ma:fieldsID="7f588c3179e783affda554767a7543e1" ns2:_="" ns3:_="">
    <xsd:import namespace="ab571fb5-0b8c-4b39-afef-2de21540ffe6"/>
    <xsd:import namespace="d6cd97d7-ab70-4f4b-bd1b-46db26387a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571fb5-0b8c-4b39-afef-2de21540ffe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62b1f75-36e8-497c-b113-7998821e9fb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cd97d7-ab70-4f4b-bd1b-46db26387a4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bc26068-f4a6-45a6-9b5c-022901b242d8}" ma:internalName="TaxCatchAll" ma:showField="CatchAllData" ma:web="d6cd97d7-ab70-4f4b-bd1b-46db26387a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438AAA-1774-451E-AF81-8D4280B992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384393-7935-4ED9-AD1D-7A7C54246D8A}">
  <ds:schemaRefs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d6cd97d7-ab70-4f4b-bd1b-46db26387a43"/>
    <ds:schemaRef ds:uri="ab571fb5-0b8c-4b39-afef-2de21540ffe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53AA030-D215-4207-827C-B696D7E621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571fb5-0b8c-4b39-afef-2de21540ffe6"/>
    <ds:schemaRef ds:uri="d6cd97d7-ab70-4f4b-bd1b-46db26387a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2749</TotalTime>
  <Words>2502</Words>
  <Application>Microsoft Office PowerPoint</Application>
  <PresentationFormat>Panorámica</PresentationFormat>
  <Paragraphs>917</Paragraphs>
  <Slides>19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31" baseType="lpstr">
      <vt:lpstr>Arial</vt:lpstr>
      <vt:lpstr>Arial Black</vt:lpstr>
      <vt:lpstr>Calibri</vt:lpstr>
      <vt:lpstr>Calibri Light</vt:lpstr>
      <vt:lpstr>Fira Sans Extra Condensed</vt:lpstr>
      <vt:lpstr>Montserrat</vt:lpstr>
      <vt:lpstr>Montserrat ExtraBold</vt:lpstr>
      <vt:lpstr>Montserrat SemiBold</vt:lpstr>
      <vt:lpstr>Roboto</vt:lpstr>
      <vt:lpstr>Verdana</vt:lpstr>
      <vt:lpstr>Work Sans</vt:lpstr>
      <vt:lpstr>DNP 2018-2022</vt:lpstr>
      <vt:lpstr>Apropiación y ejecución</vt:lpstr>
      <vt:lpstr>Presentación de PowerPoint</vt:lpstr>
      <vt:lpstr>Presentación de PowerPoint</vt:lpstr>
      <vt:lpstr>Presentación de PowerPoint</vt:lpstr>
      <vt:lpstr>Ejecución presupuesto de Inversión por subdirección 2024</vt:lpstr>
      <vt:lpstr>Proyectos de Inversión 2024 (3) Subdirección General de Descentralización y Desarrollo Territorial</vt:lpstr>
      <vt:lpstr>Presentación de PowerPoint</vt:lpstr>
      <vt:lpstr>Presentación de PowerPoint</vt:lpstr>
      <vt:lpstr>Proyectos de Inversión 2024 (4) Subdirección General de Inversiones, Seguimiento y Evaluación</vt:lpstr>
      <vt:lpstr>Presentación de PowerPoint</vt:lpstr>
      <vt:lpstr>Presentación de PowerPoint</vt:lpstr>
      <vt:lpstr>Proyectos de Inversión 2024 (4) Subdirección General de Prospectiva y Desarrollo Nacional</vt:lpstr>
      <vt:lpstr>Presentación de PowerPoint</vt:lpstr>
      <vt:lpstr>Presentación de PowerPoint</vt:lpstr>
      <vt:lpstr>Presentación de PowerPoint</vt:lpstr>
      <vt:lpstr>Proyectos de Inversión 2024 (2) Dirección General</vt:lpstr>
      <vt:lpstr>Presentación de PowerPoint</vt:lpstr>
      <vt:lpstr>Proyectos de Inversión 2024 (2) Secretaría General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Jaime Vasquez</dc:creator>
  <cp:lastModifiedBy>Hector Hernan Salinas Soto</cp:lastModifiedBy>
  <cp:revision>307</cp:revision>
  <cp:lastPrinted>2023-08-15T23:24:00Z</cp:lastPrinted>
  <dcterms:created xsi:type="dcterms:W3CDTF">2021-12-13T23:09:21Z</dcterms:created>
  <dcterms:modified xsi:type="dcterms:W3CDTF">2024-04-11T19:48:17Z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0x010100FE08C1A740C2BC47A85B91DAB65428E8</vt:lpwstr>
  </property>
  <property fmtid="{D5CDD505-2E9C-101B-9397-08002B2CF9AE}" pid="3" name="MediaServiceImageTags">
    <vt:lpwstr/>
  </property>
</Properties>
</file>